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06" r:id="rId3"/>
    <p:sldId id="299" r:id="rId4"/>
    <p:sldId id="258" r:id="rId5"/>
    <p:sldId id="263" r:id="rId6"/>
    <p:sldId id="300" r:id="rId7"/>
    <p:sldId id="260" r:id="rId8"/>
    <p:sldId id="265" r:id="rId9"/>
    <p:sldId id="261" r:id="rId10"/>
    <p:sldId id="301" r:id="rId11"/>
    <p:sldId id="304" r:id="rId12"/>
    <p:sldId id="305" r:id="rId13"/>
    <p:sldId id="315" r:id="rId14"/>
    <p:sldId id="313" r:id="rId15"/>
    <p:sldId id="314" r:id="rId16"/>
    <p:sldId id="302" r:id="rId17"/>
    <p:sldId id="303" r:id="rId18"/>
    <p:sldId id="316" r:id="rId19"/>
    <p:sldId id="257" r:id="rId20"/>
    <p:sldId id="262" r:id="rId21"/>
    <p:sldId id="264" r:id="rId22"/>
    <p:sldId id="266" r:id="rId23"/>
    <p:sldId id="267" r:id="rId24"/>
    <p:sldId id="268" r:id="rId25"/>
    <p:sldId id="269" r:id="rId26"/>
    <p:sldId id="279" r:id="rId27"/>
    <p:sldId id="270" r:id="rId28"/>
    <p:sldId id="272" r:id="rId29"/>
    <p:sldId id="274" r:id="rId30"/>
    <p:sldId id="275" r:id="rId31"/>
    <p:sldId id="278" r:id="rId32"/>
    <p:sldId id="273" r:id="rId33"/>
    <p:sldId id="271" r:id="rId34"/>
    <p:sldId id="276" r:id="rId35"/>
    <p:sldId id="277" r:id="rId36"/>
    <p:sldId id="280" r:id="rId37"/>
    <p:sldId id="282" r:id="rId38"/>
    <p:sldId id="283" r:id="rId39"/>
    <p:sldId id="307" r:id="rId40"/>
    <p:sldId id="281" r:id="rId41"/>
    <p:sldId id="312" r:id="rId4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29" autoAdjust="0"/>
    <p:restoredTop sz="87435" autoAdjust="0"/>
  </p:normalViewPr>
  <p:slideViewPr>
    <p:cSldViewPr snapToGrid="0">
      <p:cViewPr varScale="1">
        <p:scale>
          <a:sx n="60" d="100"/>
          <a:sy n="60" d="100"/>
        </p:scale>
        <p:origin x="99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92CFCC3A-80BD-4FFB-A9F3-27CEE1D2B3B0}" type="datetimeFigureOut">
              <a:rPr lang="en-US" smtClean="0"/>
              <a:t>2/7/2023</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F40303C1-747E-4835-91F8-74FA2D98BB3C}" type="slidenum">
              <a:rPr lang="en-US" smtClean="0"/>
              <a:t>‹#›</a:t>
            </a:fld>
            <a:endParaRPr lang="en-US"/>
          </a:p>
        </p:txBody>
      </p:sp>
    </p:spTree>
    <p:extLst>
      <p:ext uri="{BB962C8B-B14F-4D97-AF65-F5344CB8AC3E}">
        <p14:creationId xmlns:p14="http://schemas.microsoft.com/office/powerpoint/2010/main" val="347131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Gigantic grid of</a:t>
            </a:r>
            <a:r>
              <a:rPr lang="en-US" baseline="0" dirty="0" smtClean="0"/>
              <a:t> number including 3 channels representing red, green, and blue. So, normally if you  have a good quality  image of 1240x1240 pixels means that it has 1240x 1240x3 pixels in total. The value of each pixel is called intensity, in range of [0, 255]</a:t>
            </a:r>
            <a:endParaRPr lang="en-US" dirty="0"/>
          </a:p>
        </p:txBody>
      </p:sp>
      <p:sp>
        <p:nvSpPr>
          <p:cNvPr id="4" name="Slide Number Placeholder 3"/>
          <p:cNvSpPr>
            <a:spLocks noGrp="1"/>
          </p:cNvSpPr>
          <p:nvPr>
            <p:ph type="sldNum" sz="quarter" idx="10"/>
          </p:nvPr>
        </p:nvSpPr>
        <p:spPr/>
        <p:txBody>
          <a:bodyPr/>
          <a:lstStyle/>
          <a:p>
            <a:fld id="{F40303C1-747E-4835-91F8-74FA2D98BB3C}" type="slidenum">
              <a:rPr lang="en-US" smtClean="0"/>
              <a:t>5</a:t>
            </a:fld>
            <a:endParaRPr lang="en-US"/>
          </a:p>
        </p:txBody>
      </p:sp>
    </p:spTree>
    <p:extLst>
      <p:ext uri="{BB962C8B-B14F-4D97-AF65-F5344CB8AC3E}">
        <p14:creationId xmlns:p14="http://schemas.microsoft.com/office/powerpoint/2010/main" val="1836242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 good image classification model must be invariant to the cross product of all these variations, while simultaneously retaining sensitivity to the inter-class variations</a:t>
            </a:r>
            <a:endParaRPr lang="en-US" dirty="0"/>
          </a:p>
        </p:txBody>
      </p:sp>
      <p:sp>
        <p:nvSpPr>
          <p:cNvPr id="4" name="Slide Number Placeholder 3"/>
          <p:cNvSpPr>
            <a:spLocks noGrp="1"/>
          </p:cNvSpPr>
          <p:nvPr>
            <p:ph type="sldNum" sz="quarter" idx="10"/>
          </p:nvPr>
        </p:nvSpPr>
        <p:spPr/>
        <p:txBody>
          <a:bodyPr/>
          <a:lstStyle/>
          <a:p>
            <a:fld id="{F40303C1-747E-4835-91F8-74FA2D98BB3C}" type="slidenum">
              <a:rPr lang="en-US" smtClean="0"/>
              <a:t>7</a:t>
            </a:fld>
            <a:endParaRPr lang="en-US"/>
          </a:p>
        </p:txBody>
      </p:sp>
    </p:spTree>
    <p:extLst>
      <p:ext uri="{BB962C8B-B14F-4D97-AF65-F5344CB8AC3E}">
        <p14:creationId xmlns:p14="http://schemas.microsoft.com/office/powerpoint/2010/main" val="4115722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0303C1-747E-4835-91F8-74FA2D98BB3C}" type="slidenum">
              <a:rPr lang="en-US" smtClean="0"/>
              <a:t>10</a:t>
            </a:fld>
            <a:endParaRPr lang="en-US"/>
          </a:p>
        </p:txBody>
      </p:sp>
    </p:spTree>
    <p:extLst>
      <p:ext uri="{BB962C8B-B14F-4D97-AF65-F5344CB8AC3E}">
        <p14:creationId xmlns:p14="http://schemas.microsoft.com/office/powerpoint/2010/main" val="3263624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0303C1-747E-4835-91F8-74FA2D98BB3C}" type="slidenum">
              <a:rPr lang="en-US" smtClean="0"/>
              <a:t>12</a:t>
            </a:fld>
            <a:endParaRPr lang="en-US"/>
          </a:p>
        </p:txBody>
      </p:sp>
    </p:spTree>
    <p:extLst>
      <p:ext uri="{BB962C8B-B14F-4D97-AF65-F5344CB8AC3E}">
        <p14:creationId xmlns:p14="http://schemas.microsoft.com/office/powerpoint/2010/main" val="2394545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0303C1-747E-4835-91F8-74FA2D98BB3C}" type="slidenum">
              <a:rPr lang="en-US" smtClean="0"/>
              <a:t>14</a:t>
            </a:fld>
            <a:endParaRPr lang="en-US"/>
          </a:p>
        </p:txBody>
      </p:sp>
    </p:spTree>
    <p:extLst>
      <p:ext uri="{BB962C8B-B14F-4D97-AF65-F5344CB8AC3E}">
        <p14:creationId xmlns:p14="http://schemas.microsoft.com/office/powerpoint/2010/main" val="1972733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0303C1-747E-4835-91F8-74FA2D98BB3C}" type="slidenum">
              <a:rPr lang="en-US" smtClean="0"/>
              <a:t>19</a:t>
            </a:fld>
            <a:endParaRPr lang="en-US"/>
          </a:p>
        </p:txBody>
      </p:sp>
    </p:spTree>
    <p:extLst>
      <p:ext uri="{BB962C8B-B14F-4D97-AF65-F5344CB8AC3E}">
        <p14:creationId xmlns:p14="http://schemas.microsoft.com/office/powerpoint/2010/main" val="2688621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0303C1-747E-4835-91F8-74FA2D98BB3C}" type="slidenum">
              <a:rPr lang="en-US" smtClean="0"/>
              <a:t>20</a:t>
            </a:fld>
            <a:endParaRPr lang="en-US"/>
          </a:p>
        </p:txBody>
      </p:sp>
    </p:spTree>
    <p:extLst>
      <p:ext uri="{BB962C8B-B14F-4D97-AF65-F5344CB8AC3E}">
        <p14:creationId xmlns:p14="http://schemas.microsoft.com/office/powerpoint/2010/main" val="424190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0303C1-747E-4835-91F8-74FA2D98BB3C}" type="slidenum">
              <a:rPr lang="en-US" smtClean="0"/>
              <a:t>22</a:t>
            </a:fld>
            <a:endParaRPr lang="en-US"/>
          </a:p>
        </p:txBody>
      </p:sp>
    </p:spTree>
    <p:extLst>
      <p:ext uri="{BB962C8B-B14F-4D97-AF65-F5344CB8AC3E}">
        <p14:creationId xmlns:p14="http://schemas.microsoft.com/office/powerpoint/2010/main" val="3320918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0303C1-747E-4835-91F8-74FA2D98BB3C}" type="slidenum">
              <a:rPr lang="en-US" smtClean="0"/>
              <a:t>26</a:t>
            </a:fld>
            <a:endParaRPr lang="en-US"/>
          </a:p>
        </p:txBody>
      </p:sp>
    </p:spTree>
    <p:extLst>
      <p:ext uri="{BB962C8B-B14F-4D97-AF65-F5344CB8AC3E}">
        <p14:creationId xmlns:p14="http://schemas.microsoft.com/office/powerpoint/2010/main" val="2611363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8F87411-A23C-42A1-ABA9-014FC04196D5}"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D0E3D-4DAA-4C29-AA22-A258E2F1A153}" type="slidenum">
              <a:rPr lang="en-US" smtClean="0"/>
              <a:t>‹#›</a:t>
            </a:fld>
            <a:endParaRPr lang="en-US"/>
          </a:p>
        </p:txBody>
      </p:sp>
    </p:spTree>
    <p:extLst>
      <p:ext uri="{BB962C8B-B14F-4D97-AF65-F5344CB8AC3E}">
        <p14:creationId xmlns:p14="http://schemas.microsoft.com/office/powerpoint/2010/main" val="2565569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F87411-A23C-42A1-ABA9-014FC04196D5}"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D0E3D-4DAA-4C29-AA22-A258E2F1A153}" type="slidenum">
              <a:rPr lang="en-US" smtClean="0"/>
              <a:t>‹#›</a:t>
            </a:fld>
            <a:endParaRPr lang="en-US"/>
          </a:p>
        </p:txBody>
      </p:sp>
    </p:spTree>
    <p:extLst>
      <p:ext uri="{BB962C8B-B14F-4D97-AF65-F5344CB8AC3E}">
        <p14:creationId xmlns:p14="http://schemas.microsoft.com/office/powerpoint/2010/main" val="175665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F87411-A23C-42A1-ABA9-014FC04196D5}"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D0E3D-4DAA-4C29-AA22-A258E2F1A153}" type="slidenum">
              <a:rPr lang="en-US" smtClean="0"/>
              <a:t>‹#›</a:t>
            </a:fld>
            <a:endParaRPr lang="en-US"/>
          </a:p>
        </p:txBody>
      </p:sp>
    </p:spTree>
    <p:extLst>
      <p:ext uri="{BB962C8B-B14F-4D97-AF65-F5344CB8AC3E}">
        <p14:creationId xmlns:p14="http://schemas.microsoft.com/office/powerpoint/2010/main" val="1700492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F87411-A23C-42A1-ABA9-014FC04196D5}"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D0E3D-4DAA-4C29-AA22-A258E2F1A153}" type="slidenum">
              <a:rPr lang="en-US" smtClean="0"/>
              <a:t>‹#›</a:t>
            </a:fld>
            <a:endParaRPr lang="en-US"/>
          </a:p>
        </p:txBody>
      </p:sp>
    </p:spTree>
    <p:extLst>
      <p:ext uri="{BB962C8B-B14F-4D97-AF65-F5344CB8AC3E}">
        <p14:creationId xmlns:p14="http://schemas.microsoft.com/office/powerpoint/2010/main" val="3172245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8F87411-A23C-42A1-ABA9-014FC04196D5}"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D0E3D-4DAA-4C29-AA22-A258E2F1A153}" type="slidenum">
              <a:rPr lang="en-US" smtClean="0"/>
              <a:t>‹#›</a:t>
            </a:fld>
            <a:endParaRPr lang="en-US"/>
          </a:p>
        </p:txBody>
      </p:sp>
    </p:spTree>
    <p:extLst>
      <p:ext uri="{BB962C8B-B14F-4D97-AF65-F5344CB8AC3E}">
        <p14:creationId xmlns:p14="http://schemas.microsoft.com/office/powerpoint/2010/main" val="1630385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F87411-A23C-42A1-ABA9-014FC04196D5}"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FD0E3D-4DAA-4C29-AA22-A258E2F1A153}" type="slidenum">
              <a:rPr lang="en-US" smtClean="0"/>
              <a:t>‹#›</a:t>
            </a:fld>
            <a:endParaRPr lang="en-US"/>
          </a:p>
        </p:txBody>
      </p:sp>
    </p:spTree>
    <p:extLst>
      <p:ext uri="{BB962C8B-B14F-4D97-AF65-F5344CB8AC3E}">
        <p14:creationId xmlns:p14="http://schemas.microsoft.com/office/powerpoint/2010/main" val="238789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8F87411-A23C-42A1-ABA9-014FC04196D5}" type="datetimeFigureOut">
              <a:rPr lang="en-US" smtClean="0"/>
              <a:t>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FD0E3D-4DAA-4C29-AA22-A258E2F1A153}" type="slidenum">
              <a:rPr lang="en-US" smtClean="0"/>
              <a:t>‹#›</a:t>
            </a:fld>
            <a:endParaRPr lang="en-US"/>
          </a:p>
        </p:txBody>
      </p:sp>
    </p:spTree>
    <p:extLst>
      <p:ext uri="{BB962C8B-B14F-4D97-AF65-F5344CB8AC3E}">
        <p14:creationId xmlns:p14="http://schemas.microsoft.com/office/powerpoint/2010/main" val="2456456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F87411-A23C-42A1-ABA9-014FC04196D5}" type="datetimeFigureOut">
              <a:rPr lang="en-US" smtClean="0"/>
              <a:t>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FD0E3D-4DAA-4C29-AA22-A258E2F1A153}" type="slidenum">
              <a:rPr lang="en-US" smtClean="0"/>
              <a:t>‹#›</a:t>
            </a:fld>
            <a:endParaRPr lang="en-US"/>
          </a:p>
        </p:txBody>
      </p:sp>
    </p:spTree>
    <p:extLst>
      <p:ext uri="{BB962C8B-B14F-4D97-AF65-F5344CB8AC3E}">
        <p14:creationId xmlns:p14="http://schemas.microsoft.com/office/powerpoint/2010/main" val="2654437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F87411-A23C-42A1-ABA9-014FC04196D5}" type="datetimeFigureOut">
              <a:rPr lang="en-US" smtClean="0"/>
              <a:t>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FD0E3D-4DAA-4C29-AA22-A258E2F1A153}" type="slidenum">
              <a:rPr lang="en-US" smtClean="0"/>
              <a:t>‹#›</a:t>
            </a:fld>
            <a:endParaRPr lang="en-US"/>
          </a:p>
        </p:txBody>
      </p:sp>
    </p:spTree>
    <p:extLst>
      <p:ext uri="{BB962C8B-B14F-4D97-AF65-F5344CB8AC3E}">
        <p14:creationId xmlns:p14="http://schemas.microsoft.com/office/powerpoint/2010/main" val="415571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8F87411-A23C-42A1-ABA9-014FC04196D5}"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FD0E3D-4DAA-4C29-AA22-A258E2F1A153}" type="slidenum">
              <a:rPr lang="en-US" smtClean="0"/>
              <a:t>‹#›</a:t>
            </a:fld>
            <a:endParaRPr lang="en-US"/>
          </a:p>
        </p:txBody>
      </p:sp>
    </p:spTree>
    <p:extLst>
      <p:ext uri="{BB962C8B-B14F-4D97-AF65-F5344CB8AC3E}">
        <p14:creationId xmlns:p14="http://schemas.microsoft.com/office/powerpoint/2010/main" val="4196307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8F87411-A23C-42A1-ABA9-014FC04196D5}"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FD0E3D-4DAA-4C29-AA22-A258E2F1A153}" type="slidenum">
              <a:rPr lang="en-US" smtClean="0"/>
              <a:t>‹#›</a:t>
            </a:fld>
            <a:endParaRPr lang="en-US"/>
          </a:p>
        </p:txBody>
      </p:sp>
    </p:spTree>
    <p:extLst>
      <p:ext uri="{BB962C8B-B14F-4D97-AF65-F5344CB8AC3E}">
        <p14:creationId xmlns:p14="http://schemas.microsoft.com/office/powerpoint/2010/main" val="568656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F87411-A23C-42A1-ABA9-014FC04196D5}" type="datetimeFigureOut">
              <a:rPr lang="en-US" smtClean="0"/>
              <a:t>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FD0E3D-4DAA-4C29-AA22-A258E2F1A153}" type="slidenum">
              <a:rPr lang="en-US" smtClean="0"/>
              <a:t>‹#›</a:t>
            </a:fld>
            <a:endParaRPr lang="en-US"/>
          </a:p>
        </p:txBody>
      </p:sp>
    </p:spTree>
    <p:extLst>
      <p:ext uri="{BB962C8B-B14F-4D97-AF65-F5344CB8AC3E}">
        <p14:creationId xmlns:p14="http://schemas.microsoft.com/office/powerpoint/2010/main" val="1003590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0.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24.jpg"/><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image" Target="../media/image26.png"/><Relationship Id="rId21" Type="http://schemas.openxmlformats.org/officeDocument/2006/relationships/image" Target="../media/image46.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2.png"/><Relationship Id="rId25" Type="http://schemas.openxmlformats.org/officeDocument/2006/relationships/image" Target="../media/image50.png"/><Relationship Id="rId2" Type="http://schemas.openxmlformats.org/officeDocument/2006/relationships/notesSlide" Target="../notesSlides/notesSlide8.xml"/><Relationship Id="rId16" Type="http://schemas.openxmlformats.org/officeDocument/2006/relationships/image" Target="../media/image40.png"/><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5.png"/><Relationship Id="rId24" Type="http://schemas.openxmlformats.org/officeDocument/2006/relationships/image" Target="../media/image49.png"/><Relationship Id="rId5" Type="http://schemas.openxmlformats.org/officeDocument/2006/relationships/image" Target="../media/image28.png"/><Relationship Id="rId15" Type="http://schemas.openxmlformats.org/officeDocument/2006/relationships/image" Target="../media/image39.png"/><Relationship Id="rId23" Type="http://schemas.openxmlformats.org/officeDocument/2006/relationships/image" Target="../media/image48.png"/><Relationship Id="rId28" Type="http://schemas.openxmlformats.org/officeDocument/2006/relationships/image" Target="../media/image53.png"/><Relationship Id="rId10" Type="http://schemas.openxmlformats.org/officeDocument/2006/relationships/image" Target="../media/image34.png"/><Relationship Id="rId19" Type="http://schemas.openxmlformats.org/officeDocument/2006/relationships/image" Target="../media/image44.png"/><Relationship Id="rId4" Type="http://schemas.openxmlformats.org/officeDocument/2006/relationships/image" Target="../media/image27.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7.png"/><Relationship Id="rId27"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latin typeface="Times New Roman" panose="02020603050405020304" pitchFamily="18" charset="0"/>
                <a:ea typeface="Calibri" panose="020F0502020204030204" pitchFamily="34" charset="0"/>
              </a:rPr>
              <a:t>AI </a:t>
            </a:r>
            <a:r>
              <a:rPr lang="en-US" dirty="0" smtClean="0">
                <a:latin typeface="Times New Roman" panose="02020603050405020304" pitchFamily="18" charset="0"/>
                <a:ea typeface="Calibri" panose="020F0502020204030204" pitchFamily="34" charset="0"/>
              </a:rPr>
              <a:t>in Healthcare: Lecture 2</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771105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Data-driven approach</a:t>
            </a:r>
            <a:endParaRPr lang="en-US" dirty="0"/>
          </a:p>
        </p:txBody>
      </p:sp>
      <p:sp>
        <p:nvSpPr>
          <p:cNvPr id="3" name="Content Placeholder 2"/>
          <p:cNvSpPr>
            <a:spLocks noGrp="1"/>
          </p:cNvSpPr>
          <p:nvPr>
            <p:ph idx="1"/>
          </p:nvPr>
        </p:nvSpPr>
        <p:spPr/>
        <p:txBody>
          <a:bodyPr/>
          <a:lstStyle/>
          <a:p>
            <a:endParaRPr lang="en-US" dirty="0"/>
          </a:p>
        </p:txBody>
      </p:sp>
      <p:grpSp>
        <p:nvGrpSpPr>
          <p:cNvPr id="6" name="Group 5"/>
          <p:cNvGrpSpPr/>
          <p:nvPr/>
        </p:nvGrpSpPr>
        <p:grpSpPr>
          <a:xfrm>
            <a:off x="2750" y="1690688"/>
            <a:ext cx="4075630" cy="2755905"/>
            <a:chOff x="81700" y="1890522"/>
            <a:chExt cx="6724454" cy="4421378"/>
          </a:xfrm>
        </p:grpSpPr>
        <p:pic>
          <p:nvPicPr>
            <p:cNvPr id="4" name="Picture 3"/>
            <p:cNvPicPr>
              <a:picLocks noChangeAspect="1"/>
            </p:cNvPicPr>
            <p:nvPr/>
          </p:nvPicPr>
          <p:blipFill rotWithShape="1">
            <a:blip r:embed="rId3"/>
            <a:srcRect l="19298" t="15669" r="20204" b="9179"/>
            <a:stretch/>
          </p:blipFill>
          <p:spPr>
            <a:xfrm>
              <a:off x="81700" y="1890522"/>
              <a:ext cx="6724454" cy="4421378"/>
            </a:xfrm>
            <a:prstGeom prst="rect">
              <a:avLst/>
            </a:prstGeom>
          </p:spPr>
        </p:pic>
        <p:sp>
          <p:nvSpPr>
            <p:cNvPr id="5" name="Rectangle 4"/>
            <p:cNvSpPr/>
            <p:nvPr/>
          </p:nvSpPr>
          <p:spPr>
            <a:xfrm>
              <a:off x="3014041" y="4247636"/>
              <a:ext cx="3763831" cy="2064264"/>
            </a:xfrm>
            <a:prstGeom prst="rect">
              <a:avLst/>
            </a:prstGeom>
            <a:solidFill>
              <a:srgbClr val="FFFFF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p:cNvPicPr>
            <a:picLocks noChangeAspect="1"/>
          </p:cNvPicPr>
          <p:nvPr/>
        </p:nvPicPr>
        <p:blipFill rotWithShape="1">
          <a:blip r:embed="rId4"/>
          <a:srcRect l="42793" t="48897" r="24801" b="20179"/>
          <a:stretch/>
        </p:blipFill>
        <p:spPr>
          <a:xfrm>
            <a:off x="0" y="4688958"/>
            <a:ext cx="3902149" cy="2094614"/>
          </a:xfrm>
          <a:prstGeom prst="rect">
            <a:avLst/>
          </a:prstGeom>
        </p:spPr>
      </p:pic>
      <p:sp>
        <p:nvSpPr>
          <p:cNvPr id="8" name="Heart 7"/>
          <p:cNvSpPr/>
          <p:nvPr/>
        </p:nvSpPr>
        <p:spPr>
          <a:xfrm>
            <a:off x="7176977" y="4688958"/>
            <a:ext cx="1180214" cy="170121"/>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orkflow diagram of the artificial neural network algorithm developed... |  Download Scientific Dia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610" y="2107221"/>
            <a:ext cx="6894939" cy="379627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149549" y="3688485"/>
            <a:ext cx="1079142" cy="461665"/>
          </a:xfrm>
          <a:prstGeom prst="rect">
            <a:avLst/>
          </a:prstGeom>
          <a:noFill/>
        </p:spPr>
        <p:txBody>
          <a:bodyPr wrap="none" rtlCol="0">
            <a:spAutoFit/>
          </a:bodyPr>
          <a:lstStyle/>
          <a:p>
            <a:r>
              <a:rPr lang="en-US" sz="2400" dirty="0" smtClean="0"/>
              <a:t>Output</a:t>
            </a:r>
            <a:endParaRPr lang="en-US" sz="2400" dirty="0"/>
          </a:p>
        </p:txBody>
      </p:sp>
    </p:spTree>
    <p:extLst>
      <p:ext uri="{BB962C8B-B14F-4D97-AF65-F5344CB8AC3E}">
        <p14:creationId xmlns:p14="http://schemas.microsoft.com/office/powerpoint/2010/main" val="16469591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Supervised vs. Unsupervised Learning</a:t>
            </a:r>
            <a:endParaRPr lang="en-US" b="1" dirty="0"/>
          </a:p>
        </p:txBody>
      </p:sp>
      <p:sp>
        <p:nvSpPr>
          <p:cNvPr id="5" name="Content Placeholder 4"/>
          <p:cNvSpPr>
            <a:spLocks noGrp="1"/>
          </p:cNvSpPr>
          <p:nvPr>
            <p:ph sz="half" idx="1"/>
          </p:nvPr>
        </p:nvSpPr>
        <p:spPr/>
        <p:txBody>
          <a:bodyPr/>
          <a:lstStyle/>
          <a:p>
            <a:r>
              <a:rPr lang="en-US" dirty="0" smtClean="0"/>
              <a:t>Train the machine using data which is well “</a:t>
            </a:r>
            <a:r>
              <a:rPr lang="en-US" b="1" dirty="0" smtClean="0"/>
              <a:t>labeled</a:t>
            </a:r>
            <a:r>
              <a:rPr lang="en-US" dirty="0" smtClean="0"/>
              <a:t>”.</a:t>
            </a:r>
          </a:p>
          <a:p>
            <a:r>
              <a:rPr lang="en-US" dirty="0" smtClean="0"/>
              <a:t>The machine then predict unforeseen data in the same domain</a:t>
            </a:r>
          </a:p>
          <a:p>
            <a:r>
              <a:rPr lang="en-US" dirty="0" smtClean="0"/>
              <a:t>Labeling is not easy</a:t>
            </a:r>
          </a:p>
          <a:p>
            <a:r>
              <a:rPr lang="en-US" dirty="0" smtClean="0"/>
              <a:t>Challenge with huge data	</a:t>
            </a:r>
            <a:endParaRPr lang="en-US" dirty="0"/>
          </a:p>
        </p:txBody>
      </p:sp>
      <p:sp>
        <p:nvSpPr>
          <p:cNvPr id="6" name="Content Placeholder 5"/>
          <p:cNvSpPr>
            <a:spLocks noGrp="1"/>
          </p:cNvSpPr>
          <p:nvPr>
            <p:ph sz="half" idx="2"/>
          </p:nvPr>
        </p:nvSpPr>
        <p:spPr/>
        <p:txBody>
          <a:bodyPr/>
          <a:lstStyle/>
          <a:p>
            <a:r>
              <a:rPr lang="en-US" dirty="0" smtClean="0"/>
              <a:t>Working with unlabeled data</a:t>
            </a:r>
          </a:p>
          <a:p>
            <a:r>
              <a:rPr lang="en-US" dirty="0" smtClean="0"/>
              <a:t>Clustering data patterns</a:t>
            </a:r>
          </a:p>
          <a:p>
            <a:r>
              <a:rPr lang="en-US" dirty="0" smtClean="0"/>
              <a:t>Unsupervised data finds all kind of unknown patterns in data</a:t>
            </a:r>
          </a:p>
          <a:p>
            <a:r>
              <a:rPr lang="en-US" dirty="0" smtClean="0"/>
              <a:t>It is easier to get unlabeled data than labeled data</a:t>
            </a:r>
          </a:p>
          <a:p>
            <a:r>
              <a:rPr lang="en-US" dirty="0" smtClean="0"/>
              <a:t>Better in case of huge data</a:t>
            </a:r>
            <a:endParaRPr lang="en-US" dirty="0"/>
          </a:p>
        </p:txBody>
      </p:sp>
    </p:spTree>
    <p:extLst>
      <p:ext uri="{BB962C8B-B14F-4D97-AF65-F5344CB8AC3E}">
        <p14:creationId xmlns:p14="http://schemas.microsoft.com/office/powerpoint/2010/main" val="1164996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Supervised vs. Unsupervised Learning</a:t>
            </a:r>
            <a:endParaRPr lang="en-US" b="1" dirty="0"/>
          </a:p>
        </p:txBody>
      </p:sp>
      <p:pic>
        <p:nvPicPr>
          <p:cNvPr id="15362" name="Picture 2" descr="Supervised learning and unsupervised learning. Supervised learning uses...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098" y="1690688"/>
            <a:ext cx="6033955" cy="48484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473609" y="2785729"/>
            <a:ext cx="2335619" cy="2308324"/>
          </a:xfrm>
          <a:prstGeom prst="rect">
            <a:avLst/>
          </a:prstGeom>
          <a:noFill/>
        </p:spPr>
        <p:txBody>
          <a:bodyPr wrap="square" rtlCol="0">
            <a:spAutoFit/>
          </a:bodyPr>
          <a:lstStyle/>
          <a:p>
            <a:r>
              <a:rPr lang="en-US" sz="2400" dirty="0" smtClean="0">
                <a:solidFill>
                  <a:srgbClr val="00B050"/>
                </a:solidFill>
              </a:rPr>
              <a:t>Are the supervised and unsupervised learning a data-driven approach?</a:t>
            </a:r>
            <a:endParaRPr lang="en-US" sz="2400" dirty="0">
              <a:solidFill>
                <a:srgbClr val="00B050"/>
              </a:solidFill>
            </a:endParaRPr>
          </a:p>
        </p:txBody>
      </p:sp>
    </p:spTree>
    <p:extLst>
      <p:ext uri="{BB962C8B-B14F-4D97-AF65-F5344CB8AC3E}">
        <p14:creationId xmlns:p14="http://schemas.microsoft.com/office/powerpoint/2010/main" val="169010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Machine learning overview Data analysis and machine learning In this class  we will start with an introduction on topics in machine learning. Many  people are enticed by the idea of machine learning because they are amazed  by the idea that computers ca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921" y="640263"/>
            <a:ext cx="8814676" cy="6217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1044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p:sp>
        <p:nvSpPr>
          <p:cNvPr id="3" name="Content Placeholder 2"/>
          <p:cNvSpPr>
            <a:spLocks noGrp="1"/>
          </p:cNvSpPr>
          <p:nvPr>
            <p:ph idx="1"/>
          </p:nvPr>
        </p:nvSpPr>
        <p:spPr/>
        <p:txBody>
          <a:bodyPr/>
          <a:lstStyle/>
          <a:p>
            <a:r>
              <a:rPr lang="en-US" dirty="0" smtClean="0"/>
              <a:t>Classification:</a:t>
            </a:r>
          </a:p>
          <a:p>
            <a:pPr lvl="1"/>
            <a:r>
              <a:rPr lang="en-US" dirty="0"/>
              <a:t>Classification</a:t>
            </a:r>
          </a:p>
          <a:p>
            <a:pPr lvl="1"/>
            <a:r>
              <a:rPr lang="en-US" dirty="0"/>
              <a:t>Segmentation</a:t>
            </a:r>
          </a:p>
          <a:p>
            <a:pPr lvl="1"/>
            <a:r>
              <a:rPr lang="en-US" dirty="0"/>
              <a:t>Object </a:t>
            </a:r>
            <a:r>
              <a:rPr lang="en-US" dirty="0" smtClean="0"/>
              <a:t>detection</a:t>
            </a:r>
          </a:p>
          <a:p>
            <a:r>
              <a:rPr lang="en-US" dirty="0" smtClean="0"/>
              <a:t>Regression</a:t>
            </a:r>
          </a:p>
          <a:p>
            <a:pPr marL="457200" lvl="1" indent="0">
              <a:buNone/>
            </a:pPr>
            <a:endParaRPr lang="en-US" dirty="0"/>
          </a:p>
        </p:txBody>
      </p:sp>
      <p:pic>
        <p:nvPicPr>
          <p:cNvPr id="1026" name="Picture 2" descr="https://www.researchgate.net/profile/Mathias_Rieder/publication/334363440/figure/download/fig1/AS:816456560308224@1571669821158/Comparison-of-semantic-segmentation-classification-and-localization-object-detection.pp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4429" y="1690688"/>
            <a:ext cx="5839859" cy="2349684"/>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4809" y="4165914"/>
            <a:ext cx="4295238" cy="2692086"/>
          </a:xfrm>
          <a:prstGeom prst="rect">
            <a:avLst/>
          </a:prstGeom>
        </p:spPr>
      </p:pic>
    </p:spTree>
    <p:extLst>
      <p:ext uri="{BB962C8B-B14F-4D97-AF65-F5344CB8AC3E}">
        <p14:creationId xmlns:p14="http://schemas.microsoft.com/office/powerpoint/2010/main" val="16340338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3" name="Content Placeholder 2"/>
          <p:cNvSpPr>
            <a:spLocks noGrp="1"/>
          </p:cNvSpPr>
          <p:nvPr>
            <p:ph idx="1"/>
          </p:nvPr>
        </p:nvSpPr>
        <p:spPr/>
        <p:txBody>
          <a:bodyPr/>
          <a:lstStyle/>
          <a:p>
            <a:r>
              <a:rPr lang="en-US" dirty="0" smtClean="0"/>
              <a:t>Clustering</a:t>
            </a:r>
          </a:p>
          <a:p>
            <a:r>
              <a:rPr lang="en-US" dirty="0" smtClean="0"/>
              <a:t>Association</a:t>
            </a:r>
          </a:p>
          <a:p>
            <a:endParaRPr lang="en-US" dirty="0"/>
          </a:p>
          <a:p>
            <a:r>
              <a:rPr lang="en-US" sz="4000" dirty="0" err="1" smtClean="0"/>
              <a:t>Semisupervised</a:t>
            </a:r>
            <a:r>
              <a:rPr lang="en-US" sz="4000" dirty="0" smtClean="0"/>
              <a:t> Learning</a:t>
            </a:r>
            <a:endParaRPr lang="en-US" sz="4000" dirty="0"/>
          </a:p>
        </p:txBody>
      </p:sp>
      <p:pic>
        <p:nvPicPr>
          <p:cNvPr id="2050" name="Picture 2" descr="Clustering in Machine Learning - Javat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096" y="1135995"/>
            <a:ext cx="3658472" cy="24365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ssociation Rule Mining – Machine Learning Demystified"/>
          <p:cNvPicPr>
            <a:picLocks noChangeAspect="1" noChangeArrowheads="1"/>
          </p:cNvPicPr>
          <p:nvPr/>
        </p:nvPicPr>
        <p:blipFill rotWithShape="1">
          <a:blip r:embed="rId3">
            <a:extLst>
              <a:ext uri="{28A0092B-C50C-407E-A947-70E740481C1C}">
                <a14:useLocalDpi xmlns:a14="http://schemas.microsoft.com/office/drawing/2010/main" val="0"/>
              </a:ext>
            </a:extLst>
          </a:blip>
          <a:srcRect l="8193" t="11535" r="15790" b="12496"/>
          <a:stretch/>
        </p:blipFill>
        <p:spPr bwMode="auto">
          <a:xfrm>
            <a:off x="7680920" y="691117"/>
            <a:ext cx="4511080" cy="33811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inciple of semi-supervised learning: 1) a model (e.g., CSP+LDA... |  Download Scientific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7026" y="4093369"/>
            <a:ext cx="8096250" cy="2562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6315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and Testing in Supervised Learning</a:t>
            </a:r>
            <a:endParaRPr lang="en-US" dirty="0"/>
          </a:p>
        </p:txBody>
      </p:sp>
      <p:sp>
        <p:nvSpPr>
          <p:cNvPr id="3" name="Content Placeholder 2"/>
          <p:cNvSpPr>
            <a:spLocks noGrp="1"/>
          </p:cNvSpPr>
          <p:nvPr>
            <p:ph idx="1"/>
          </p:nvPr>
        </p:nvSpPr>
        <p:spPr/>
        <p:txBody>
          <a:bodyPr/>
          <a:lstStyle/>
          <a:p>
            <a:endParaRPr lang="en-US" dirty="0"/>
          </a:p>
        </p:txBody>
      </p:sp>
      <p:grpSp>
        <p:nvGrpSpPr>
          <p:cNvPr id="8" name="Group 7"/>
          <p:cNvGrpSpPr/>
          <p:nvPr/>
        </p:nvGrpSpPr>
        <p:grpSpPr>
          <a:xfrm>
            <a:off x="2558533" y="2474728"/>
            <a:ext cx="8096250" cy="3581400"/>
            <a:chOff x="2558533" y="2474728"/>
            <a:chExt cx="8096250" cy="3581400"/>
          </a:xfrm>
        </p:grpSpPr>
        <p:pic>
          <p:nvPicPr>
            <p:cNvPr id="2050" name="Picture 2" descr="Training and testing a machine learning classifi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8533" y="2474728"/>
              <a:ext cx="8096250" cy="3581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43199" y="3700130"/>
              <a:ext cx="701749" cy="382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743199" y="5308304"/>
              <a:ext cx="701749" cy="382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711068" y="5308304"/>
              <a:ext cx="701749" cy="3827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21184" y="5208128"/>
              <a:ext cx="707245" cy="369332"/>
            </a:xfrm>
            <a:prstGeom prst="rect">
              <a:avLst/>
            </a:prstGeom>
            <a:noFill/>
          </p:spPr>
          <p:txBody>
            <a:bodyPr wrap="none" rtlCol="0">
              <a:spAutoFit/>
            </a:bodyPr>
            <a:lstStyle/>
            <a:p>
              <a:r>
                <a:rPr lang="en-US" dirty="0" smtClean="0">
                  <a:latin typeface="Bell MT" panose="02020503060305020303" pitchFamily="18" charset="0"/>
                  <a:cs typeface="Arial" panose="020B0604020202020204" pitchFamily="34" charset="0"/>
                </a:rPr>
                <a:t>Input</a:t>
              </a:r>
              <a:endParaRPr lang="en-US" dirty="0">
                <a:latin typeface="Bell MT" panose="02020503060305020303" pitchFamily="18" charset="0"/>
                <a:cs typeface="Arial" panose="020B0604020202020204" pitchFamily="34" charset="0"/>
              </a:endParaRPr>
            </a:p>
          </p:txBody>
        </p:sp>
        <p:sp>
          <p:nvSpPr>
            <p:cNvPr id="9" name="TextBox 8"/>
            <p:cNvSpPr txBox="1"/>
            <p:nvPr/>
          </p:nvSpPr>
          <p:spPr>
            <a:xfrm>
              <a:off x="2721184" y="3688930"/>
              <a:ext cx="707245" cy="369332"/>
            </a:xfrm>
            <a:prstGeom prst="rect">
              <a:avLst/>
            </a:prstGeom>
            <a:noFill/>
          </p:spPr>
          <p:txBody>
            <a:bodyPr wrap="none" rtlCol="0">
              <a:spAutoFit/>
            </a:bodyPr>
            <a:lstStyle/>
            <a:p>
              <a:r>
                <a:rPr lang="en-US" dirty="0" smtClean="0">
                  <a:latin typeface="Bell MT" panose="02020503060305020303" pitchFamily="18" charset="0"/>
                  <a:cs typeface="Arial" panose="020B0604020202020204" pitchFamily="34" charset="0"/>
                </a:rPr>
                <a:t>Input</a:t>
              </a:r>
              <a:endParaRPr lang="en-US" dirty="0">
                <a:latin typeface="Bell MT" panose="02020503060305020303" pitchFamily="18" charset="0"/>
                <a:cs typeface="Arial" panose="020B0604020202020204" pitchFamily="34" charset="0"/>
              </a:endParaRPr>
            </a:p>
          </p:txBody>
        </p:sp>
        <p:sp>
          <p:nvSpPr>
            <p:cNvPr id="10" name="TextBox 9"/>
            <p:cNvSpPr txBox="1"/>
            <p:nvPr/>
          </p:nvSpPr>
          <p:spPr>
            <a:xfrm>
              <a:off x="9477023" y="5254113"/>
              <a:ext cx="1167307" cy="369332"/>
            </a:xfrm>
            <a:prstGeom prst="rect">
              <a:avLst/>
            </a:prstGeom>
            <a:noFill/>
          </p:spPr>
          <p:txBody>
            <a:bodyPr wrap="none" rtlCol="0">
              <a:spAutoFit/>
            </a:bodyPr>
            <a:lstStyle/>
            <a:p>
              <a:r>
                <a:rPr lang="en-US" dirty="0" smtClean="0">
                  <a:latin typeface="Bell MT" panose="02020503060305020303" pitchFamily="18" charset="0"/>
                  <a:cs typeface="Arial" panose="020B0604020202020204" pitchFamily="34" charset="0"/>
                </a:rPr>
                <a:t>Prediction</a:t>
              </a:r>
              <a:endParaRPr lang="en-US" dirty="0">
                <a:latin typeface="Bell MT" panose="02020503060305020303" pitchFamily="18" charset="0"/>
                <a:cs typeface="Arial" panose="020B0604020202020204" pitchFamily="34" charset="0"/>
              </a:endParaRPr>
            </a:p>
          </p:txBody>
        </p:sp>
      </p:grpSp>
    </p:spTree>
    <p:extLst>
      <p:ext uri="{BB962C8B-B14F-4D97-AF65-F5344CB8AC3E}">
        <p14:creationId xmlns:p14="http://schemas.microsoft.com/office/powerpoint/2010/main" val="24839014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and Testing in Supervised Learning</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Training data vs test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1050" y="2073349"/>
            <a:ext cx="5690950" cy="298774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raining data as a way to communicate your task to a 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91" y="2135059"/>
            <a:ext cx="6882612" cy="3613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792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0646" y="2055702"/>
            <a:ext cx="5924107" cy="1325563"/>
          </a:xfrm>
        </p:spPr>
        <p:txBody>
          <a:bodyPr/>
          <a:lstStyle/>
          <a:p>
            <a:r>
              <a:rPr lang="en-US" b="1" dirty="0" smtClean="0"/>
              <a:t>Supervised Classification</a:t>
            </a:r>
            <a:endParaRPr lang="en-US" b="1" dirty="0"/>
          </a:p>
        </p:txBody>
      </p:sp>
    </p:spTree>
    <p:extLst>
      <p:ext uri="{BB962C8B-B14F-4D97-AF65-F5344CB8AC3E}">
        <p14:creationId xmlns:p14="http://schemas.microsoft.com/office/powerpoint/2010/main" val="30239675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Binary Classification</a:t>
            </a:r>
            <a:endParaRPr lang="en-US" b="1" dirty="0"/>
          </a:p>
        </p:txBody>
      </p:sp>
      <p:sp>
        <p:nvSpPr>
          <p:cNvPr id="3" name="Content Placeholder 2"/>
          <p:cNvSpPr>
            <a:spLocks noGrp="1"/>
          </p:cNvSpPr>
          <p:nvPr>
            <p:ph idx="1"/>
          </p:nvPr>
        </p:nvSpPr>
        <p:spPr/>
        <p:txBody>
          <a:bodyPr/>
          <a:lstStyle/>
          <a:p>
            <a:endParaRPr lang="en-US" dirty="0"/>
          </a:p>
        </p:txBody>
      </p:sp>
      <p:pic>
        <p:nvPicPr>
          <p:cNvPr id="1026" name="Picture 2" descr="How to help a frightened cat | The Humane Society of the United Stat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3372" y="1921420"/>
            <a:ext cx="3017279" cy="179714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4702629" y="2769326"/>
            <a:ext cx="2560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554927" y="2497773"/>
            <a:ext cx="2830285" cy="830997"/>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1 (cat) vs 0 (non cat)	</a:t>
            </a:r>
            <a:endParaRPr lang="en-US" sz="2400" dirty="0">
              <a:latin typeface="Times New Roman" panose="02020603050405020304" pitchFamily="18" charset="0"/>
              <a:cs typeface="Times New Roman" panose="02020603050405020304" pitchFamily="18" charset="0"/>
            </a:endParaRPr>
          </a:p>
        </p:txBody>
      </p:sp>
      <p:cxnSp>
        <p:nvCxnSpPr>
          <p:cNvPr id="8" name="Straight Arrow Connector 7"/>
          <p:cNvCxnSpPr/>
          <p:nvPr/>
        </p:nvCxnSpPr>
        <p:spPr>
          <a:xfrm flipV="1">
            <a:off x="856354" y="3853498"/>
            <a:ext cx="537018" cy="59118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Right Brace 9"/>
          <p:cNvSpPr/>
          <p:nvPr/>
        </p:nvSpPr>
        <p:spPr>
          <a:xfrm rot="5400000">
            <a:off x="8824714" y="1900404"/>
            <a:ext cx="219439" cy="2419382"/>
          </a:xfrm>
          <a:prstGeom prst="righ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1" name="TextBox 10"/>
          <p:cNvSpPr txBox="1"/>
          <p:nvPr/>
        </p:nvSpPr>
        <p:spPr>
          <a:xfrm>
            <a:off x="517800" y="4254063"/>
            <a:ext cx="338554"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x</a:t>
            </a:r>
            <a:endParaRPr lang="en-US" sz="24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8765156" y="3123919"/>
            <a:ext cx="338554"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y</a:t>
            </a:r>
            <a:endParaRPr lang="en-US" sz="24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1393372" y="3996508"/>
            <a:ext cx="4527880" cy="2673606"/>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7041189" y="3775489"/>
                <a:ext cx="1367106" cy="30825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2</m:t>
                                </m:r>
                                <m:r>
                                  <a:rPr lang="en-US" sz="2400" b="0" i="1" smtClean="0">
                                    <a:latin typeface="Cambria Math" panose="02040503050406030204" pitchFamily="18" charset="0"/>
                                  </a:rPr>
                                  <m:t>55</m:t>
                                </m:r>
                              </m:e>
                            </m:mr>
                            <m:mr>
                              <m:e>
                                <m:r>
                                  <a:rPr lang="en-US" sz="2400" b="0" i="1" smtClean="0">
                                    <a:latin typeface="Cambria Math" panose="02040503050406030204" pitchFamily="18" charset="0"/>
                                  </a:rPr>
                                  <m:t>231</m:t>
                                </m:r>
                              </m:e>
                            </m:mr>
                            <m:mr>
                              <m:e>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m:t>
                                    </m:r>
                                  </m:e>
                                  <m:e>
                                    <m:r>
                                      <a:rPr lang="en-US" sz="2400" b="0" i="1" smtClean="0">
                                        <a:latin typeface="Cambria Math" panose="02040503050406030204" pitchFamily="18" charset="0"/>
                                      </a:rPr>
                                      <m:t>⋮</m:t>
                                    </m:r>
                                  </m:e>
                                  <m:e>
                                    <m:r>
                                      <a:rPr lang="en-US" sz="2400" b="0" i="1" smtClean="0">
                                        <a:latin typeface="Cambria Math" panose="02040503050406030204" pitchFamily="18" charset="0"/>
                                      </a:rPr>
                                      <m:t>255</m:t>
                                    </m:r>
                                  </m:e>
                                  <m:e>
                                    <m:r>
                                      <a:rPr lang="en-US" sz="2400" b="0" i="1" smtClean="0">
                                        <a:latin typeface="Cambria Math" panose="02040503050406030204" pitchFamily="18" charset="0"/>
                                      </a:rPr>
                                      <m:t>134</m:t>
                                    </m:r>
                                  </m:e>
                                  <m:e>
                                    <m:r>
                                      <a:rPr lang="en-US" sz="2400" b="0" i="1" smtClean="0">
                                        <a:latin typeface="Cambria Math" panose="02040503050406030204" pitchFamily="18" charset="0"/>
                                      </a:rPr>
                                      <m:t>⋮</m:t>
                                    </m:r>
                                  </m:e>
                                  <m:e>
                                    <m:r>
                                      <a:rPr lang="en-US" sz="2400" i="1" smtClean="0">
                                        <a:latin typeface="Cambria Math" panose="02040503050406030204" pitchFamily="18" charset="0"/>
                                      </a:rPr>
                                      <m:t>⋮</m:t>
                                    </m:r>
                                  </m:e>
                                  <m:e>
                                    <m:r>
                                      <a:rPr lang="en-US" sz="2400" b="0" i="1" smtClean="0">
                                        <a:latin typeface="Cambria Math" panose="02040503050406030204" pitchFamily="18" charset="0"/>
                                      </a:rPr>
                                      <m:t>142</m:t>
                                    </m:r>
                                  </m:e>
                                </m:eqArr>
                              </m:e>
                            </m:mr>
                          </m:m>
                        </m:e>
                      </m:d>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7041189" y="3775489"/>
                <a:ext cx="1367106" cy="30825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8765156" y="4963979"/>
                <a:ext cx="288117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64</m:t>
                      </m:r>
                      <m:r>
                        <a:rPr lang="en-US" sz="2400" b="0" i="1" smtClean="0">
                          <a:latin typeface="Cambria Math" panose="02040503050406030204" pitchFamily="18" charset="0"/>
                          <a:ea typeface="Cambria Math" panose="02040503050406030204" pitchFamily="18" charset="0"/>
                        </a:rPr>
                        <m:t>×64×3=12288</m:t>
                      </m:r>
                    </m:oMath>
                  </m:oMathPara>
                </a14:m>
                <a:endParaRPr lang="en-US" sz="2400" b="0" dirty="0" smtClean="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𝑛</m:t>
                          </m:r>
                        </m:e>
                        <m:sub>
                          <m:r>
                            <a:rPr lang="en-US" sz="2400" b="0" i="1" smtClean="0">
                              <a:latin typeface="Cambria Math" panose="02040503050406030204" pitchFamily="18" charset="0"/>
                              <a:ea typeface="Cambria Math" panose="02040503050406030204" pitchFamily="18" charset="0"/>
                            </a:rPr>
                            <m:t>𝑥</m:t>
                          </m:r>
                        </m:sub>
                      </m:sSub>
                      <m:r>
                        <a:rPr lang="en-US" sz="2400" b="0" i="1" smtClean="0">
                          <a:latin typeface="Cambria Math" panose="02040503050406030204" pitchFamily="18" charset="0"/>
                          <a:ea typeface="Cambria Math" panose="02040503050406030204" pitchFamily="18" charset="0"/>
                        </a:rPr>
                        <m:t>=12288</m:t>
                      </m:r>
                    </m:oMath>
                  </m:oMathPara>
                </a14:m>
                <a:endParaRPr lang="en-US" sz="2400" b="0" dirty="0" smtClean="0">
                  <a:ea typeface="Cambria Math" panose="020405030504060302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8765156" y="4963979"/>
                <a:ext cx="2881173" cy="738664"/>
              </a:xfrm>
              <a:prstGeom prst="rect">
                <a:avLst/>
              </a:prstGeom>
              <a:blipFill>
                <a:blip r:embed="rId6"/>
                <a:stretch>
                  <a:fillRect l="-2119" r="-2331" b="-4959"/>
                </a:stretch>
              </a:blipFill>
            </p:spPr>
            <p:txBody>
              <a:bodyPr/>
              <a:lstStyle/>
              <a:p>
                <a:r>
                  <a:rPr lang="en-US">
                    <a:noFill/>
                  </a:rPr>
                  <a:t> </a:t>
                </a:r>
              </a:p>
            </p:txBody>
          </p:sp>
        </mc:Fallback>
      </mc:AlternateContent>
      <p:sp>
        <p:nvSpPr>
          <p:cNvPr id="16" name="TextBox 15"/>
          <p:cNvSpPr txBox="1"/>
          <p:nvPr/>
        </p:nvSpPr>
        <p:spPr>
          <a:xfrm>
            <a:off x="6100580" y="5056312"/>
            <a:ext cx="833883" cy="461665"/>
          </a:xfrm>
          <a:prstGeom prst="rect">
            <a:avLst/>
          </a:prstGeom>
          <a:noFill/>
        </p:spPr>
        <p:txBody>
          <a:bodyPr wrap="none" rtlCol="0">
            <a:spAutoFit/>
          </a:bodyPr>
          <a:lstStyle/>
          <a:p>
            <a:r>
              <a:rPr lang="en-US" sz="2400" dirty="0" smtClean="0">
                <a:solidFill>
                  <a:srgbClr val="00B050"/>
                </a:solidFill>
                <a:latin typeface="+mj-lt"/>
              </a:rPr>
              <a:t>input</a:t>
            </a:r>
            <a:endParaRPr lang="en-US" sz="2400" dirty="0">
              <a:solidFill>
                <a:srgbClr val="00B050"/>
              </a:solidFill>
              <a:latin typeface="+mj-lt"/>
            </a:endParaRPr>
          </a:p>
        </p:txBody>
      </p:sp>
      <p:sp>
        <p:nvSpPr>
          <p:cNvPr id="17" name="TextBox 16"/>
          <p:cNvSpPr txBox="1"/>
          <p:nvPr/>
        </p:nvSpPr>
        <p:spPr>
          <a:xfrm>
            <a:off x="8456146" y="3542846"/>
            <a:ext cx="1027845" cy="461665"/>
          </a:xfrm>
          <a:prstGeom prst="rect">
            <a:avLst/>
          </a:prstGeom>
          <a:noFill/>
        </p:spPr>
        <p:txBody>
          <a:bodyPr wrap="none" rtlCol="0">
            <a:spAutoFit/>
          </a:bodyPr>
          <a:lstStyle/>
          <a:p>
            <a:r>
              <a:rPr lang="en-US" sz="2400" dirty="0" smtClean="0">
                <a:solidFill>
                  <a:srgbClr val="00B050"/>
                </a:solidFill>
                <a:latin typeface="+mj-lt"/>
              </a:rPr>
              <a:t>output</a:t>
            </a:r>
            <a:endParaRPr lang="en-US" sz="2400" dirty="0">
              <a:solidFill>
                <a:srgbClr val="00B050"/>
              </a:solidFill>
              <a:latin typeface="+mj-lt"/>
            </a:endParaRPr>
          </a:p>
        </p:txBody>
      </p:sp>
    </p:spTree>
    <p:extLst>
      <p:ext uri="{BB962C8B-B14F-4D97-AF65-F5344CB8AC3E}">
        <p14:creationId xmlns:p14="http://schemas.microsoft.com/office/powerpoint/2010/main" val="32465618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Why is Deep Learning taking off</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5068" y="2429668"/>
            <a:ext cx="7281863" cy="3830657"/>
          </a:xfrm>
        </p:spPr>
      </p:pic>
    </p:spTree>
    <p:extLst>
      <p:ext uri="{BB962C8B-B14F-4D97-AF65-F5344CB8AC3E}">
        <p14:creationId xmlns:p14="http://schemas.microsoft.com/office/powerpoint/2010/main" val="29112942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123" y="53170"/>
            <a:ext cx="10515600" cy="1325563"/>
          </a:xfrm>
        </p:spPr>
        <p:txBody>
          <a:bodyPr/>
          <a:lstStyle/>
          <a:p>
            <a:r>
              <a:rPr lang="en-US" b="1" dirty="0" smtClean="0"/>
              <a:t>Binary Classification</a:t>
            </a:r>
            <a:endParaRPr lang="en-US" b="1"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4943" r="6018"/>
          <a:stretch/>
        </p:blipFill>
        <p:spPr>
          <a:xfrm>
            <a:off x="838200" y="1416236"/>
            <a:ext cx="2535811" cy="1600200"/>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8944" r="3880"/>
          <a:stretch/>
        </p:blipFill>
        <p:spPr>
          <a:xfrm>
            <a:off x="838200" y="3148553"/>
            <a:ext cx="2517742" cy="1587186"/>
          </a:xfrm>
          <a:prstGeom prst="rect">
            <a:avLst/>
          </a:prstGeom>
        </p:spPr>
      </p:pic>
      <p:sp>
        <p:nvSpPr>
          <p:cNvPr id="7" name="TextBox 6"/>
          <p:cNvSpPr txBox="1"/>
          <p:nvPr/>
        </p:nvSpPr>
        <p:spPr>
          <a:xfrm rot="5400000">
            <a:off x="1926539" y="4737656"/>
            <a:ext cx="468398" cy="584775"/>
          </a:xfrm>
          <a:prstGeom prst="rect">
            <a:avLst/>
          </a:prstGeom>
          <a:noFill/>
        </p:spPr>
        <p:txBody>
          <a:bodyPr wrap="none" rtlCol="0">
            <a:spAutoFit/>
          </a:bodyPr>
          <a:lstStyle/>
          <a:p>
            <a:r>
              <a:rPr lang="en-US" sz="3200" dirty="0" smtClean="0"/>
              <a:t>…</a:t>
            </a:r>
            <a:endParaRPr lang="en-US" sz="3200" dirty="0"/>
          </a:p>
        </p:txBody>
      </p:sp>
      <p:sp>
        <p:nvSpPr>
          <p:cNvPr id="8" name="TextBox 7"/>
          <p:cNvSpPr txBox="1"/>
          <p:nvPr/>
        </p:nvSpPr>
        <p:spPr>
          <a:xfrm>
            <a:off x="264004" y="1976076"/>
            <a:ext cx="574196" cy="461665"/>
          </a:xfrm>
          <a:prstGeom prst="rect">
            <a:avLst/>
          </a:prstGeom>
          <a:noFill/>
        </p:spPr>
        <p:txBody>
          <a:bodyPr wrap="none" rtlCol="0">
            <a:spAutoFit/>
          </a:bodyPr>
          <a:lstStyle/>
          <a:p>
            <a:r>
              <a:rPr lang="en-US" sz="2400" dirty="0" smtClean="0"/>
              <a:t>X</a:t>
            </a:r>
            <a:r>
              <a:rPr lang="en-US" sz="2400" baseline="30000" dirty="0" smtClean="0"/>
              <a:t>(1)</a:t>
            </a:r>
            <a:endParaRPr lang="en-US" sz="2400" baseline="30000" dirty="0"/>
          </a:p>
        </p:txBody>
      </p:sp>
      <p:sp>
        <p:nvSpPr>
          <p:cNvPr id="9" name="TextBox 8"/>
          <p:cNvSpPr txBox="1"/>
          <p:nvPr/>
        </p:nvSpPr>
        <p:spPr>
          <a:xfrm>
            <a:off x="264004" y="3711313"/>
            <a:ext cx="574196" cy="461665"/>
          </a:xfrm>
          <a:prstGeom prst="rect">
            <a:avLst/>
          </a:prstGeom>
          <a:noFill/>
        </p:spPr>
        <p:txBody>
          <a:bodyPr wrap="none" rtlCol="0">
            <a:spAutoFit/>
          </a:bodyPr>
          <a:lstStyle/>
          <a:p>
            <a:r>
              <a:rPr lang="en-US" sz="2400" dirty="0" smtClean="0"/>
              <a:t>X</a:t>
            </a:r>
            <a:r>
              <a:rPr lang="en-US" sz="2400" baseline="30000" dirty="0" smtClean="0"/>
              <a:t>(2)</a:t>
            </a:r>
            <a:endParaRPr lang="en-US" sz="2400" baseline="30000" dirty="0"/>
          </a:p>
        </p:txBody>
      </p:sp>
      <p:sp>
        <p:nvSpPr>
          <p:cNvPr id="10" name="TextBox 9"/>
          <p:cNvSpPr txBox="1"/>
          <p:nvPr/>
        </p:nvSpPr>
        <p:spPr>
          <a:xfrm>
            <a:off x="264004" y="5824147"/>
            <a:ext cx="633507" cy="461665"/>
          </a:xfrm>
          <a:prstGeom prst="rect">
            <a:avLst/>
          </a:prstGeom>
          <a:noFill/>
        </p:spPr>
        <p:txBody>
          <a:bodyPr wrap="none" rtlCol="0">
            <a:spAutoFit/>
          </a:bodyPr>
          <a:lstStyle/>
          <a:p>
            <a:r>
              <a:rPr lang="en-US" sz="2400" dirty="0" smtClean="0"/>
              <a:t>X</a:t>
            </a:r>
            <a:r>
              <a:rPr lang="en-US" sz="2400" baseline="30000" dirty="0" smtClean="0"/>
              <a:t>(m)</a:t>
            </a:r>
            <a:endParaRPr lang="en-US" sz="2400" baseline="30000" dirty="0"/>
          </a:p>
        </p:txBody>
      </p:sp>
      <p:cxnSp>
        <p:nvCxnSpPr>
          <p:cNvPr id="11" name="Straight Arrow Connector 10"/>
          <p:cNvCxnSpPr/>
          <p:nvPr/>
        </p:nvCxnSpPr>
        <p:spPr>
          <a:xfrm>
            <a:off x="3549415" y="4156218"/>
            <a:ext cx="10131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8398" r="9575"/>
          <a:stretch/>
        </p:blipFill>
        <p:spPr>
          <a:xfrm>
            <a:off x="848514" y="5223679"/>
            <a:ext cx="2535810" cy="1624894"/>
          </a:xfrm>
          <a:prstGeom prst="rect">
            <a:avLst/>
          </a:prstGeom>
        </p:spPr>
      </p:pic>
      <p:grpSp>
        <p:nvGrpSpPr>
          <p:cNvPr id="39" name="Group 38"/>
          <p:cNvGrpSpPr/>
          <p:nvPr/>
        </p:nvGrpSpPr>
        <p:grpSpPr>
          <a:xfrm>
            <a:off x="4760751" y="2068049"/>
            <a:ext cx="733246" cy="4205677"/>
            <a:chOff x="5478388" y="2076675"/>
            <a:chExt cx="733246" cy="4205677"/>
          </a:xfrm>
        </p:grpSpPr>
        <p:sp>
          <p:nvSpPr>
            <p:cNvPr id="12" name="TextBox 11"/>
            <p:cNvSpPr txBox="1"/>
            <p:nvPr/>
          </p:nvSpPr>
          <p:spPr>
            <a:xfrm>
              <a:off x="5591719" y="2076675"/>
              <a:ext cx="574196" cy="461665"/>
            </a:xfrm>
            <a:prstGeom prst="rect">
              <a:avLst/>
            </a:prstGeom>
            <a:noFill/>
          </p:spPr>
          <p:txBody>
            <a:bodyPr wrap="none" rtlCol="0">
              <a:spAutoFit/>
            </a:bodyPr>
            <a:lstStyle/>
            <a:p>
              <a:r>
                <a:rPr lang="en-US" sz="2400" dirty="0" smtClean="0"/>
                <a:t>y</a:t>
              </a:r>
              <a:r>
                <a:rPr lang="en-US" sz="2400" baseline="30000" dirty="0" smtClean="0"/>
                <a:t>(1)</a:t>
              </a:r>
              <a:endParaRPr lang="en-US" sz="2400" baseline="30000" dirty="0"/>
            </a:p>
          </p:txBody>
        </p:sp>
        <p:sp>
          <p:nvSpPr>
            <p:cNvPr id="13" name="TextBox 12"/>
            <p:cNvSpPr txBox="1"/>
            <p:nvPr/>
          </p:nvSpPr>
          <p:spPr>
            <a:xfrm>
              <a:off x="5591719" y="3798464"/>
              <a:ext cx="574196" cy="461665"/>
            </a:xfrm>
            <a:prstGeom prst="rect">
              <a:avLst/>
            </a:prstGeom>
            <a:noFill/>
          </p:spPr>
          <p:txBody>
            <a:bodyPr wrap="none" rtlCol="0">
              <a:spAutoFit/>
            </a:bodyPr>
            <a:lstStyle/>
            <a:p>
              <a:r>
                <a:rPr lang="en-US" sz="2400" dirty="0" smtClean="0"/>
                <a:t>y</a:t>
              </a:r>
              <a:r>
                <a:rPr lang="en-US" sz="2400" baseline="30000" dirty="0" smtClean="0"/>
                <a:t>(2)</a:t>
              </a:r>
              <a:endParaRPr lang="en-US" sz="2400" baseline="30000" dirty="0"/>
            </a:p>
          </p:txBody>
        </p:sp>
        <p:sp>
          <p:nvSpPr>
            <p:cNvPr id="14" name="TextBox 13"/>
            <p:cNvSpPr txBox="1"/>
            <p:nvPr/>
          </p:nvSpPr>
          <p:spPr>
            <a:xfrm>
              <a:off x="5591719" y="5820687"/>
              <a:ext cx="612668" cy="461665"/>
            </a:xfrm>
            <a:prstGeom prst="rect">
              <a:avLst/>
            </a:prstGeom>
            <a:noFill/>
          </p:spPr>
          <p:txBody>
            <a:bodyPr wrap="none" rtlCol="0">
              <a:spAutoFit/>
            </a:bodyPr>
            <a:lstStyle/>
            <a:p>
              <a:r>
                <a:rPr lang="en-US" sz="2400" dirty="0" smtClean="0"/>
                <a:t>y</a:t>
              </a:r>
              <a:r>
                <a:rPr lang="en-US" sz="2400" baseline="30000" dirty="0" smtClean="0"/>
                <a:t>(m)</a:t>
              </a:r>
              <a:endParaRPr lang="en-US" sz="2400" baseline="30000" dirty="0"/>
            </a:p>
          </p:txBody>
        </p:sp>
        <p:sp>
          <p:nvSpPr>
            <p:cNvPr id="15" name="TextBox 14"/>
            <p:cNvSpPr txBox="1"/>
            <p:nvPr/>
          </p:nvSpPr>
          <p:spPr>
            <a:xfrm rot="5400000">
              <a:off x="5677801" y="4838255"/>
              <a:ext cx="468398" cy="584775"/>
            </a:xfrm>
            <a:prstGeom prst="rect">
              <a:avLst/>
            </a:prstGeom>
            <a:noFill/>
          </p:spPr>
          <p:txBody>
            <a:bodyPr wrap="none" rtlCol="0">
              <a:spAutoFit/>
            </a:bodyPr>
            <a:lstStyle/>
            <a:p>
              <a:r>
                <a:rPr lang="en-US" sz="3200" dirty="0" smtClean="0"/>
                <a:t>…</a:t>
              </a:r>
              <a:endParaRPr lang="en-US" sz="3200" dirty="0"/>
            </a:p>
          </p:txBody>
        </p:sp>
        <p:sp>
          <p:nvSpPr>
            <p:cNvPr id="17" name="Left Bracket 16"/>
            <p:cNvSpPr/>
            <p:nvPr/>
          </p:nvSpPr>
          <p:spPr>
            <a:xfrm>
              <a:off x="5478388" y="2165069"/>
              <a:ext cx="45719" cy="4015818"/>
            </a:xfrm>
            <a:prstGeom prst="leftBracket">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Right Bracket 17"/>
            <p:cNvSpPr/>
            <p:nvPr/>
          </p:nvSpPr>
          <p:spPr>
            <a:xfrm>
              <a:off x="6165915" y="2165069"/>
              <a:ext cx="45719" cy="4015818"/>
            </a:xfrm>
            <a:prstGeom prst="rightBracket">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TextBox 30"/>
            <p:cNvSpPr txBox="1"/>
            <p:nvPr/>
          </p:nvSpPr>
          <p:spPr>
            <a:xfrm rot="5400000">
              <a:off x="5677801" y="4838256"/>
              <a:ext cx="468398" cy="584775"/>
            </a:xfrm>
            <a:prstGeom prst="rect">
              <a:avLst/>
            </a:prstGeom>
            <a:noFill/>
          </p:spPr>
          <p:txBody>
            <a:bodyPr wrap="none" rtlCol="0">
              <a:spAutoFit/>
            </a:bodyPr>
            <a:lstStyle/>
            <a:p>
              <a:r>
                <a:rPr lang="en-US" sz="3200" dirty="0" smtClean="0"/>
                <a:t>…</a:t>
              </a:r>
              <a:endParaRPr lang="en-US" sz="3200" dirty="0"/>
            </a:p>
          </p:txBody>
        </p:sp>
      </p:grpSp>
      <p:grpSp>
        <p:nvGrpSpPr>
          <p:cNvPr id="33" name="Group 32"/>
          <p:cNvGrpSpPr/>
          <p:nvPr/>
        </p:nvGrpSpPr>
        <p:grpSpPr>
          <a:xfrm>
            <a:off x="5740950" y="2745542"/>
            <a:ext cx="3371436" cy="1444706"/>
            <a:chOff x="7305774" y="5102927"/>
            <a:chExt cx="3371436" cy="1444706"/>
          </a:xfrm>
        </p:grpSpPr>
        <p:sp>
          <p:nvSpPr>
            <p:cNvPr id="21" name="TextBox 20"/>
            <p:cNvSpPr txBox="1"/>
            <p:nvPr/>
          </p:nvSpPr>
          <p:spPr>
            <a:xfrm>
              <a:off x="7305774" y="5599281"/>
              <a:ext cx="3371436" cy="461665"/>
            </a:xfrm>
            <a:prstGeom prst="rect">
              <a:avLst/>
            </a:prstGeom>
            <a:noFill/>
          </p:spPr>
          <p:txBody>
            <a:bodyPr wrap="none" rtlCol="0">
              <a:spAutoFit/>
            </a:bodyPr>
            <a:lstStyle/>
            <a:p>
              <a:r>
                <a:rPr lang="en-US" sz="2400" dirty="0" smtClean="0"/>
                <a:t>X =      X</a:t>
              </a:r>
              <a:r>
                <a:rPr lang="en-US" sz="2400" baseline="30000" dirty="0" smtClean="0"/>
                <a:t>(1)     </a:t>
              </a:r>
              <a:r>
                <a:rPr lang="en-US" sz="2400" dirty="0" smtClean="0"/>
                <a:t>X</a:t>
              </a:r>
              <a:r>
                <a:rPr lang="en-US" sz="2400" baseline="30000" dirty="0" smtClean="0"/>
                <a:t>(2)             </a:t>
              </a:r>
              <a:r>
                <a:rPr lang="en-US" sz="2400" dirty="0" smtClean="0"/>
                <a:t>X</a:t>
              </a:r>
              <a:r>
                <a:rPr lang="en-US" sz="2400" baseline="30000" dirty="0" smtClean="0"/>
                <a:t>(m)       </a:t>
              </a:r>
              <a:endParaRPr lang="en-US" sz="2400" baseline="30000" dirty="0"/>
            </a:p>
          </p:txBody>
        </p:sp>
        <p:sp>
          <p:nvSpPr>
            <p:cNvPr id="22" name="Left Bracket 21"/>
            <p:cNvSpPr/>
            <p:nvPr/>
          </p:nvSpPr>
          <p:spPr>
            <a:xfrm>
              <a:off x="8003358" y="5121423"/>
              <a:ext cx="122548" cy="1417380"/>
            </a:xfrm>
            <a:prstGeom prst="leftBracket">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Right Bracket 22"/>
            <p:cNvSpPr/>
            <p:nvPr/>
          </p:nvSpPr>
          <p:spPr>
            <a:xfrm>
              <a:off x="10319786" y="5102927"/>
              <a:ext cx="122549" cy="1417380"/>
            </a:xfrm>
            <a:prstGeom prst="rightBracket">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5" name="Straight Connector 24"/>
            <p:cNvCxnSpPr/>
            <p:nvPr/>
          </p:nvCxnSpPr>
          <p:spPr>
            <a:xfrm>
              <a:off x="8267307" y="5121423"/>
              <a:ext cx="0" cy="477858"/>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8267307" y="6069775"/>
              <a:ext cx="0" cy="477858"/>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8872193" y="5112594"/>
              <a:ext cx="0" cy="477858"/>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8872193" y="6060946"/>
              <a:ext cx="0" cy="477858"/>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a:off x="9871435" y="5112594"/>
              <a:ext cx="0" cy="477858"/>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9871435" y="6060946"/>
              <a:ext cx="0" cy="477858"/>
            </a:xfrm>
            <a:prstGeom prst="line">
              <a:avLst/>
            </a:prstGeom>
            <a:ln w="28575"/>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9279649" y="5530803"/>
              <a:ext cx="468398" cy="584775"/>
            </a:xfrm>
            <a:prstGeom prst="rect">
              <a:avLst/>
            </a:prstGeom>
            <a:noFill/>
          </p:spPr>
          <p:txBody>
            <a:bodyPr wrap="none" rtlCol="0">
              <a:spAutoFit/>
            </a:bodyPr>
            <a:lstStyle/>
            <a:p>
              <a:r>
                <a:rPr lang="en-US" sz="3200" dirty="0" smtClean="0"/>
                <a:t>…</a:t>
              </a:r>
              <a:endParaRPr lang="en-US" sz="3200" dirty="0"/>
            </a:p>
          </p:txBody>
        </p:sp>
      </p:grpSp>
      <p:cxnSp>
        <p:nvCxnSpPr>
          <p:cNvPr id="36" name="Straight Connector 35"/>
          <p:cNvCxnSpPr/>
          <p:nvPr/>
        </p:nvCxnSpPr>
        <p:spPr>
          <a:xfrm>
            <a:off x="5702477" y="1184089"/>
            <a:ext cx="0" cy="5682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990796" y="3465805"/>
            <a:ext cx="5685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559322" y="3218195"/>
            <a:ext cx="2356735" cy="461665"/>
          </a:xfrm>
          <a:prstGeom prst="rect">
            <a:avLst/>
          </a:prstGeom>
          <a:noFill/>
        </p:spPr>
        <p:txBody>
          <a:bodyPr wrap="none" rtlCol="0">
            <a:spAutoFit/>
          </a:bodyPr>
          <a:lstStyle/>
          <a:p>
            <a:r>
              <a:rPr lang="en-US" sz="2400" dirty="0" smtClean="0"/>
              <a:t>Y = [y</a:t>
            </a:r>
            <a:r>
              <a:rPr lang="en-US" sz="2400" baseline="30000" dirty="0" smtClean="0"/>
              <a:t>(1) </a:t>
            </a:r>
            <a:r>
              <a:rPr lang="en-US" sz="2400" dirty="0" smtClean="0"/>
              <a:t>y</a:t>
            </a:r>
            <a:r>
              <a:rPr lang="en-US" sz="2400" baseline="30000" dirty="0" smtClean="0"/>
              <a:t>(2) </a:t>
            </a:r>
            <a:r>
              <a:rPr lang="en-US" sz="2400" dirty="0" smtClean="0"/>
              <a:t>… y</a:t>
            </a:r>
            <a:r>
              <a:rPr lang="en-US" sz="2400" baseline="30000" dirty="0" smtClean="0"/>
              <a:t>(m)</a:t>
            </a:r>
            <a:r>
              <a:rPr lang="en-US" sz="2400" dirty="0" smtClean="0"/>
              <a:t>]</a:t>
            </a:r>
            <a:endParaRPr lang="en-US" sz="2400" dirty="0"/>
          </a:p>
        </p:txBody>
      </p:sp>
      <mc:AlternateContent xmlns:mc="http://schemas.openxmlformats.org/markup-compatibility/2006" xmlns:a14="http://schemas.microsoft.com/office/drawing/2010/main">
        <mc:Choice Requires="a14">
          <p:sp>
            <p:nvSpPr>
              <p:cNvPr id="42" name="TextBox 41"/>
              <p:cNvSpPr txBox="1"/>
              <p:nvPr/>
            </p:nvSpPr>
            <p:spPr>
              <a:xfrm>
                <a:off x="9836006" y="3854873"/>
                <a:ext cx="13650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𝑚</m:t>
                          </m:r>
                        </m:sup>
                      </m:sSup>
                    </m:oMath>
                  </m:oMathPara>
                </a14:m>
                <a:endParaRPr lang="en-US" sz="2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9836006" y="3854873"/>
                <a:ext cx="1365054" cy="369332"/>
              </a:xfrm>
              <a:prstGeom prst="rect">
                <a:avLst/>
              </a:prstGeom>
              <a:blipFill>
                <a:blip r:embed="rId6"/>
                <a:stretch>
                  <a:fillRect l="-4933" r="-448"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886984" y="4518485"/>
                <a:ext cx="15268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ℝ</m:t>
                          </m:r>
                        </m:e>
                        <m:sup>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𝑛</m:t>
                              </m:r>
                            </m:e>
                            <m:sub>
                              <m:r>
                                <a:rPr lang="en-US" sz="2400" b="0" i="1" smtClean="0">
                                  <a:latin typeface="Cambria Math" panose="02040503050406030204" pitchFamily="18" charset="0"/>
                                  <a:ea typeface="Cambria Math" panose="02040503050406030204" pitchFamily="18" charset="0"/>
                                </a:rPr>
                                <m:t>𝑥</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sup>
                      </m:sSup>
                    </m:oMath>
                  </m:oMathPara>
                </a14:m>
                <a:endParaRPr lang="en-US" sz="2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6886984" y="4518485"/>
                <a:ext cx="1526828" cy="369332"/>
              </a:xfrm>
              <a:prstGeom prst="rect">
                <a:avLst/>
              </a:prstGeom>
              <a:blipFill>
                <a:blip r:embed="rId7"/>
                <a:stretch>
                  <a:fillRect l="-4400" r="-400" b="-6557"/>
                </a:stretch>
              </a:blipFill>
            </p:spPr>
            <p:txBody>
              <a:bodyPr/>
              <a:lstStyle/>
              <a:p>
                <a:r>
                  <a:rPr lang="en-US">
                    <a:noFill/>
                  </a:rPr>
                  <a:t> </a:t>
                </a:r>
              </a:p>
            </p:txBody>
          </p:sp>
        </mc:Fallback>
      </mc:AlternateContent>
      <p:sp>
        <p:nvSpPr>
          <p:cNvPr id="44" name="TextBox 43"/>
          <p:cNvSpPr txBox="1"/>
          <p:nvPr/>
        </p:nvSpPr>
        <p:spPr>
          <a:xfrm>
            <a:off x="6287678" y="5264243"/>
            <a:ext cx="2704074" cy="830997"/>
          </a:xfrm>
          <a:prstGeom prst="rect">
            <a:avLst/>
          </a:prstGeom>
          <a:noFill/>
        </p:spPr>
        <p:txBody>
          <a:bodyPr wrap="none" rtlCol="0">
            <a:spAutoFit/>
          </a:bodyPr>
          <a:lstStyle/>
          <a:p>
            <a:r>
              <a:rPr lang="en-US" sz="2400" dirty="0" smtClean="0"/>
              <a:t>m training examples</a:t>
            </a:r>
          </a:p>
          <a:p>
            <a:r>
              <a:rPr lang="en-US" sz="2400" dirty="0" smtClean="0"/>
              <a:t>(</a:t>
            </a:r>
            <a:r>
              <a:rPr lang="en-US" sz="2400" dirty="0" err="1" smtClean="0"/>
              <a:t>M</a:t>
            </a:r>
            <a:r>
              <a:rPr lang="en-US" sz="2400" baseline="-25000" dirty="0" err="1" smtClean="0"/>
              <a:t>train</a:t>
            </a:r>
            <a:r>
              <a:rPr lang="en-US" sz="2400" dirty="0" smtClean="0"/>
              <a:t>, </a:t>
            </a:r>
            <a:r>
              <a:rPr lang="en-US" sz="2400" dirty="0" err="1" smtClean="0"/>
              <a:t>M</a:t>
            </a:r>
            <a:r>
              <a:rPr lang="en-US" sz="2400" baseline="-25000" dirty="0" err="1" smtClean="0"/>
              <a:t>test</a:t>
            </a:r>
            <a:r>
              <a:rPr lang="en-US" sz="2400" dirty="0" smtClean="0"/>
              <a:t>) </a:t>
            </a:r>
            <a:endParaRPr lang="en-US" sz="2400" dirty="0"/>
          </a:p>
        </p:txBody>
      </p:sp>
    </p:spTree>
    <p:extLst>
      <p:ext uri="{BB962C8B-B14F-4D97-AF65-F5344CB8AC3E}">
        <p14:creationId xmlns:p14="http://schemas.microsoft.com/office/powerpoint/2010/main" val="6720751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Multi-class Classifier</a:t>
            </a:r>
            <a:endParaRPr lang="en-US" b="1" dirty="0"/>
          </a:p>
        </p:txBody>
      </p:sp>
      <p:sp>
        <p:nvSpPr>
          <p:cNvPr id="3" name="Content Placeholder 2"/>
          <p:cNvSpPr>
            <a:spLocks noGrp="1"/>
          </p:cNvSpPr>
          <p:nvPr>
            <p:ph idx="1"/>
          </p:nvPr>
        </p:nvSpPr>
        <p:spPr/>
        <p:txBody>
          <a:bodyPr/>
          <a:lstStyle/>
          <a:p>
            <a:r>
              <a:rPr lang="en-US" dirty="0" smtClean="0"/>
              <a:t>Data-driven approach:</a:t>
            </a:r>
          </a:p>
          <a:p>
            <a:pPr lvl="1"/>
            <a:r>
              <a:rPr lang="en-US" dirty="0" smtClean="0"/>
              <a:t>Collect a dataset  of images and labels</a:t>
            </a:r>
          </a:p>
          <a:p>
            <a:pPr lvl="1"/>
            <a:r>
              <a:rPr lang="en-US" dirty="0" smtClean="0"/>
              <a:t>Use Machine Learning to train a classifier</a:t>
            </a:r>
          </a:p>
          <a:p>
            <a:pPr lvl="1"/>
            <a:r>
              <a:rPr lang="en-US" dirty="0" smtClean="0"/>
              <a:t>Evaluate the classifier on new images</a:t>
            </a:r>
            <a:endParaRPr lang="en-US" dirty="0"/>
          </a:p>
        </p:txBody>
      </p:sp>
      <p:pic>
        <p:nvPicPr>
          <p:cNvPr id="4" name="Picture 3"/>
          <p:cNvPicPr>
            <a:picLocks noChangeAspect="1"/>
          </p:cNvPicPr>
          <p:nvPr/>
        </p:nvPicPr>
        <p:blipFill rotWithShape="1">
          <a:blip r:embed="rId2"/>
          <a:srcRect l="31000" t="41555" r="12750" b="30296"/>
          <a:stretch/>
        </p:blipFill>
        <p:spPr>
          <a:xfrm>
            <a:off x="516422" y="3489960"/>
            <a:ext cx="10918658" cy="3073400"/>
          </a:xfrm>
          <a:prstGeom prst="rect">
            <a:avLst/>
          </a:prstGeom>
        </p:spPr>
      </p:pic>
    </p:spTree>
    <p:extLst>
      <p:ext uri="{BB962C8B-B14F-4D97-AF65-F5344CB8AC3E}">
        <p14:creationId xmlns:p14="http://schemas.microsoft.com/office/powerpoint/2010/main" val="42553241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298" y="79275"/>
            <a:ext cx="3896674" cy="1325563"/>
          </a:xfrm>
        </p:spPr>
        <p:txBody>
          <a:bodyPr/>
          <a:lstStyle/>
          <a:p>
            <a:r>
              <a:rPr lang="en-US" b="1" dirty="0" smtClean="0"/>
              <a:t>Nearest Neighbor</a:t>
            </a:r>
            <a:endParaRPr lang="en-US" b="1" dirty="0"/>
          </a:p>
        </p:txBody>
      </p:sp>
      <p:sp>
        <p:nvSpPr>
          <p:cNvPr id="3" name="Content Placeholder 2"/>
          <p:cNvSpPr>
            <a:spLocks noGrp="1"/>
          </p:cNvSpPr>
          <p:nvPr>
            <p:ph idx="1"/>
          </p:nvPr>
        </p:nvSpPr>
        <p:spPr/>
        <p:txBody>
          <a:bodyPr/>
          <a:lstStyle/>
          <a:p>
            <a:endParaRPr lang="en-US" dirty="0"/>
          </a:p>
        </p:txBody>
      </p:sp>
      <p:sp>
        <p:nvSpPr>
          <p:cNvPr id="4" name="Hexagon 3"/>
          <p:cNvSpPr/>
          <p:nvPr/>
        </p:nvSpPr>
        <p:spPr>
          <a:xfrm>
            <a:off x="-172720" y="1743552"/>
            <a:ext cx="4754880" cy="340963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p:cNvSpPr/>
          <p:nvPr/>
        </p:nvSpPr>
        <p:spPr>
          <a:xfrm>
            <a:off x="3749040" y="3448368"/>
            <a:ext cx="4754880" cy="3409632"/>
          </a:xfrm>
          <a:prstGeom prst="hexag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Hexagon 5"/>
          <p:cNvSpPr/>
          <p:nvPr/>
        </p:nvSpPr>
        <p:spPr>
          <a:xfrm>
            <a:off x="3749040" y="38736"/>
            <a:ext cx="4754880" cy="3409632"/>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Hexagon 6"/>
          <p:cNvSpPr/>
          <p:nvPr/>
        </p:nvSpPr>
        <p:spPr>
          <a:xfrm>
            <a:off x="7670800" y="1743552"/>
            <a:ext cx="4754880" cy="3409632"/>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5710237" y="4922837"/>
            <a:ext cx="771525" cy="771525"/>
          </a:xfrm>
          <a:prstGeom prst="rect">
            <a:avLst/>
          </a:prstGeom>
        </p:spPr>
      </p:pic>
      <p:pic>
        <p:nvPicPr>
          <p:cNvPr id="11" name="Picture 10"/>
          <p:cNvPicPr>
            <a:picLocks noChangeAspect="1"/>
          </p:cNvPicPr>
          <p:nvPr/>
        </p:nvPicPr>
        <p:blipFill>
          <a:blip r:embed="rId4"/>
          <a:stretch>
            <a:fillRect/>
          </a:stretch>
        </p:blipFill>
        <p:spPr>
          <a:xfrm>
            <a:off x="7465790" y="4783396"/>
            <a:ext cx="828675" cy="790575"/>
          </a:xfrm>
          <a:prstGeom prst="rect">
            <a:avLst/>
          </a:prstGeom>
        </p:spPr>
      </p:pic>
      <p:pic>
        <p:nvPicPr>
          <p:cNvPr id="13" name="Picture 12"/>
          <p:cNvPicPr>
            <a:picLocks noChangeAspect="1"/>
          </p:cNvPicPr>
          <p:nvPr/>
        </p:nvPicPr>
        <p:blipFill>
          <a:blip r:embed="rId5"/>
          <a:stretch>
            <a:fillRect/>
          </a:stretch>
        </p:blipFill>
        <p:spPr>
          <a:xfrm>
            <a:off x="6754492" y="5707856"/>
            <a:ext cx="819150" cy="809625"/>
          </a:xfrm>
          <a:prstGeom prst="rect">
            <a:avLst/>
          </a:prstGeom>
        </p:spPr>
      </p:pic>
      <p:pic>
        <p:nvPicPr>
          <p:cNvPr id="15" name="Picture 14"/>
          <p:cNvPicPr>
            <a:picLocks noChangeAspect="1"/>
          </p:cNvPicPr>
          <p:nvPr/>
        </p:nvPicPr>
        <p:blipFill>
          <a:blip r:embed="rId6"/>
          <a:stretch>
            <a:fillRect/>
          </a:stretch>
        </p:blipFill>
        <p:spPr>
          <a:xfrm>
            <a:off x="4872987" y="5926137"/>
            <a:ext cx="809625" cy="771525"/>
          </a:xfrm>
          <a:prstGeom prst="rect">
            <a:avLst/>
          </a:prstGeom>
        </p:spPr>
      </p:pic>
      <p:pic>
        <p:nvPicPr>
          <p:cNvPr id="17" name="Picture 16"/>
          <p:cNvPicPr>
            <a:picLocks noChangeAspect="1"/>
          </p:cNvPicPr>
          <p:nvPr/>
        </p:nvPicPr>
        <p:blipFill>
          <a:blip r:embed="rId7"/>
          <a:stretch>
            <a:fillRect/>
          </a:stretch>
        </p:blipFill>
        <p:spPr>
          <a:xfrm>
            <a:off x="9638665" y="5093653"/>
            <a:ext cx="819150" cy="800100"/>
          </a:xfrm>
          <a:prstGeom prst="rect">
            <a:avLst/>
          </a:prstGeom>
        </p:spPr>
      </p:pic>
      <p:pic>
        <p:nvPicPr>
          <p:cNvPr id="19" name="Picture 18"/>
          <p:cNvPicPr>
            <a:picLocks noChangeAspect="1"/>
          </p:cNvPicPr>
          <p:nvPr/>
        </p:nvPicPr>
        <p:blipFill>
          <a:blip r:embed="rId8"/>
          <a:stretch>
            <a:fillRect/>
          </a:stretch>
        </p:blipFill>
        <p:spPr>
          <a:xfrm>
            <a:off x="7444422" y="3398519"/>
            <a:ext cx="733425" cy="752475"/>
          </a:xfrm>
          <a:prstGeom prst="rect">
            <a:avLst/>
          </a:prstGeom>
        </p:spPr>
      </p:pic>
      <p:pic>
        <p:nvPicPr>
          <p:cNvPr id="21" name="Picture 20"/>
          <p:cNvPicPr>
            <a:picLocks noChangeAspect="1"/>
          </p:cNvPicPr>
          <p:nvPr/>
        </p:nvPicPr>
        <p:blipFill>
          <a:blip r:embed="rId9"/>
          <a:stretch>
            <a:fillRect/>
          </a:stretch>
        </p:blipFill>
        <p:spPr>
          <a:xfrm>
            <a:off x="4594542" y="2980531"/>
            <a:ext cx="762000" cy="819150"/>
          </a:xfrm>
          <a:prstGeom prst="rect">
            <a:avLst/>
          </a:prstGeom>
        </p:spPr>
      </p:pic>
      <p:pic>
        <p:nvPicPr>
          <p:cNvPr id="23" name="Picture 22"/>
          <p:cNvPicPr>
            <a:picLocks noChangeAspect="1"/>
          </p:cNvPicPr>
          <p:nvPr/>
        </p:nvPicPr>
        <p:blipFill>
          <a:blip r:embed="rId10"/>
          <a:stretch>
            <a:fillRect/>
          </a:stretch>
        </p:blipFill>
        <p:spPr>
          <a:xfrm>
            <a:off x="5700712" y="3038475"/>
            <a:ext cx="790575" cy="781050"/>
          </a:xfrm>
          <a:prstGeom prst="rect">
            <a:avLst/>
          </a:prstGeom>
        </p:spPr>
      </p:pic>
      <p:pic>
        <p:nvPicPr>
          <p:cNvPr id="24" name="Picture 23"/>
          <p:cNvPicPr>
            <a:picLocks noChangeAspect="1"/>
          </p:cNvPicPr>
          <p:nvPr/>
        </p:nvPicPr>
        <p:blipFill>
          <a:blip r:embed="rId11"/>
          <a:stretch>
            <a:fillRect/>
          </a:stretch>
        </p:blipFill>
        <p:spPr>
          <a:xfrm>
            <a:off x="9579927" y="3719510"/>
            <a:ext cx="781050" cy="771525"/>
          </a:xfrm>
          <a:prstGeom prst="rect">
            <a:avLst/>
          </a:prstGeom>
        </p:spPr>
      </p:pic>
      <p:pic>
        <p:nvPicPr>
          <p:cNvPr id="26" name="Picture 25"/>
          <p:cNvPicPr>
            <a:picLocks noChangeAspect="1"/>
          </p:cNvPicPr>
          <p:nvPr/>
        </p:nvPicPr>
        <p:blipFill>
          <a:blip r:embed="rId12"/>
          <a:stretch>
            <a:fillRect/>
          </a:stretch>
        </p:blipFill>
        <p:spPr>
          <a:xfrm>
            <a:off x="10610850" y="2145504"/>
            <a:ext cx="742950" cy="752475"/>
          </a:xfrm>
          <a:prstGeom prst="rect">
            <a:avLst/>
          </a:prstGeom>
        </p:spPr>
      </p:pic>
      <p:pic>
        <p:nvPicPr>
          <p:cNvPr id="28" name="Picture 27"/>
          <p:cNvPicPr>
            <a:picLocks noChangeAspect="1"/>
          </p:cNvPicPr>
          <p:nvPr/>
        </p:nvPicPr>
        <p:blipFill>
          <a:blip r:embed="rId13"/>
          <a:stretch>
            <a:fillRect/>
          </a:stretch>
        </p:blipFill>
        <p:spPr>
          <a:xfrm>
            <a:off x="9119870" y="2434906"/>
            <a:ext cx="742950" cy="742950"/>
          </a:xfrm>
          <a:prstGeom prst="rect">
            <a:avLst/>
          </a:prstGeom>
        </p:spPr>
      </p:pic>
      <p:pic>
        <p:nvPicPr>
          <p:cNvPr id="30" name="Picture 29"/>
          <p:cNvPicPr>
            <a:picLocks noChangeAspect="1"/>
          </p:cNvPicPr>
          <p:nvPr/>
        </p:nvPicPr>
        <p:blipFill>
          <a:blip r:embed="rId14"/>
          <a:stretch>
            <a:fillRect/>
          </a:stretch>
        </p:blipFill>
        <p:spPr>
          <a:xfrm>
            <a:off x="8338026" y="3482023"/>
            <a:ext cx="752475" cy="752475"/>
          </a:xfrm>
          <a:prstGeom prst="rect">
            <a:avLst/>
          </a:prstGeom>
        </p:spPr>
      </p:pic>
      <p:pic>
        <p:nvPicPr>
          <p:cNvPr id="36" name="Picture 35"/>
          <p:cNvPicPr>
            <a:picLocks noChangeAspect="1"/>
          </p:cNvPicPr>
          <p:nvPr/>
        </p:nvPicPr>
        <p:blipFill>
          <a:blip r:embed="rId15"/>
          <a:stretch>
            <a:fillRect/>
          </a:stretch>
        </p:blipFill>
        <p:spPr>
          <a:xfrm>
            <a:off x="10907395" y="3576162"/>
            <a:ext cx="790575" cy="762000"/>
          </a:xfrm>
          <a:prstGeom prst="rect">
            <a:avLst/>
          </a:prstGeom>
        </p:spPr>
      </p:pic>
      <p:pic>
        <p:nvPicPr>
          <p:cNvPr id="38" name="Picture 37"/>
          <p:cNvPicPr>
            <a:picLocks noChangeAspect="1"/>
          </p:cNvPicPr>
          <p:nvPr/>
        </p:nvPicPr>
        <p:blipFill>
          <a:blip r:embed="rId16"/>
          <a:stretch>
            <a:fillRect/>
          </a:stretch>
        </p:blipFill>
        <p:spPr>
          <a:xfrm>
            <a:off x="4832905" y="1655604"/>
            <a:ext cx="762000" cy="771525"/>
          </a:xfrm>
          <a:prstGeom prst="rect">
            <a:avLst/>
          </a:prstGeom>
        </p:spPr>
      </p:pic>
      <p:pic>
        <p:nvPicPr>
          <p:cNvPr id="40" name="Picture 39"/>
          <p:cNvPicPr>
            <a:picLocks noChangeAspect="1"/>
          </p:cNvPicPr>
          <p:nvPr/>
        </p:nvPicPr>
        <p:blipFill>
          <a:blip r:embed="rId17"/>
          <a:stretch>
            <a:fillRect/>
          </a:stretch>
        </p:blipFill>
        <p:spPr>
          <a:xfrm>
            <a:off x="4662486" y="346553"/>
            <a:ext cx="714375" cy="742950"/>
          </a:xfrm>
          <a:prstGeom prst="rect">
            <a:avLst/>
          </a:prstGeom>
        </p:spPr>
      </p:pic>
      <p:pic>
        <p:nvPicPr>
          <p:cNvPr id="43" name="Picture 42"/>
          <p:cNvPicPr>
            <a:picLocks noChangeAspect="1"/>
          </p:cNvPicPr>
          <p:nvPr/>
        </p:nvPicPr>
        <p:blipFill>
          <a:blip r:embed="rId18"/>
          <a:stretch>
            <a:fillRect/>
          </a:stretch>
        </p:blipFill>
        <p:spPr>
          <a:xfrm>
            <a:off x="5681659" y="681513"/>
            <a:ext cx="828675" cy="781050"/>
          </a:xfrm>
          <a:prstGeom prst="rect">
            <a:avLst/>
          </a:prstGeom>
        </p:spPr>
      </p:pic>
      <p:pic>
        <p:nvPicPr>
          <p:cNvPr id="45" name="Picture 44"/>
          <p:cNvPicPr>
            <a:picLocks noChangeAspect="1"/>
          </p:cNvPicPr>
          <p:nvPr/>
        </p:nvPicPr>
        <p:blipFill>
          <a:blip r:embed="rId19"/>
          <a:stretch>
            <a:fillRect/>
          </a:stretch>
        </p:blipFill>
        <p:spPr>
          <a:xfrm>
            <a:off x="6574155" y="1718467"/>
            <a:ext cx="752475" cy="733425"/>
          </a:xfrm>
          <a:prstGeom prst="rect">
            <a:avLst/>
          </a:prstGeom>
        </p:spPr>
      </p:pic>
      <p:pic>
        <p:nvPicPr>
          <p:cNvPr id="47" name="Picture 46"/>
          <p:cNvPicPr>
            <a:picLocks noChangeAspect="1"/>
          </p:cNvPicPr>
          <p:nvPr/>
        </p:nvPicPr>
        <p:blipFill>
          <a:blip r:embed="rId20"/>
          <a:stretch>
            <a:fillRect/>
          </a:stretch>
        </p:blipFill>
        <p:spPr>
          <a:xfrm>
            <a:off x="6792592" y="452202"/>
            <a:ext cx="742950" cy="742950"/>
          </a:xfrm>
          <a:prstGeom prst="rect">
            <a:avLst/>
          </a:prstGeom>
        </p:spPr>
      </p:pic>
      <p:pic>
        <p:nvPicPr>
          <p:cNvPr id="49" name="Picture 48"/>
          <p:cNvPicPr>
            <a:picLocks noChangeAspect="1"/>
          </p:cNvPicPr>
          <p:nvPr/>
        </p:nvPicPr>
        <p:blipFill>
          <a:blip r:embed="rId21"/>
          <a:stretch>
            <a:fillRect/>
          </a:stretch>
        </p:blipFill>
        <p:spPr>
          <a:xfrm>
            <a:off x="4566285" y="4481909"/>
            <a:ext cx="762000" cy="762000"/>
          </a:xfrm>
          <a:prstGeom prst="rect">
            <a:avLst/>
          </a:prstGeom>
        </p:spPr>
      </p:pic>
      <p:pic>
        <p:nvPicPr>
          <p:cNvPr id="51" name="Picture 50"/>
          <p:cNvPicPr>
            <a:picLocks noChangeAspect="1"/>
          </p:cNvPicPr>
          <p:nvPr/>
        </p:nvPicPr>
        <p:blipFill>
          <a:blip r:embed="rId22"/>
          <a:stretch>
            <a:fillRect/>
          </a:stretch>
        </p:blipFill>
        <p:spPr>
          <a:xfrm>
            <a:off x="1138557" y="2019379"/>
            <a:ext cx="714375" cy="723900"/>
          </a:xfrm>
          <a:prstGeom prst="rect">
            <a:avLst/>
          </a:prstGeom>
        </p:spPr>
      </p:pic>
      <p:pic>
        <p:nvPicPr>
          <p:cNvPr id="53" name="Picture 52"/>
          <p:cNvPicPr>
            <a:picLocks noChangeAspect="1"/>
          </p:cNvPicPr>
          <p:nvPr/>
        </p:nvPicPr>
        <p:blipFill>
          <a:blip r:embed="rId23"/>
          <a:stretch>
            <a:fillRect/>
          </a:stretch>
        </p:blipFill>
        <p:spPr>
          <a:xfrm>
            <a:off x="505463" y="3031806"/>
            <a:ext cx="742950" cy="733425"/>
          </a:xfrm>
          <a:prstGeom prst="rect">
            <a:avLst/>
          </a:prstGeom>
        </p:spPr>
      </p:pic>
      <p:pic>
        <p:nvPicPr>
          <p:cNvPr id="55" name="Picture 54"/>
          <p:cNvPicPr>
            <a:picLocks noChangeAspect="1"/>
          </p:cNvPicPr>
          <p:nvPr/>
        </p:nvPicPr>
        <p:blipFill>
          <a:blip r:embed="rId24"/>
          <a:stretch>
            <a:fillRect/>
          </a:stretch>
        </p:blipFill>
        <p:spPr>
          <a:xfrm>
            <a:off x="1327785" y="4098013"/>
            <a:ext cx="752475" cy="742950"/>
          </a:xfrm>
          <a:prstGeom prst="rect">
            <a:avLst/>
          </a:prstGeom>
        </p:spPr>
      </p:pic>
      <p:pic>
        <p:nvPicPr>
          <p:cNvPr id="57" name="Picture 56"/>
          <p:cNvPicPr>
            <a:picLocks noChangeAspect="1"/>
          </p:cNvPicPr>
          <p:nvPr/>
        </p:nvPicPr>
        <p:blipFill>
          <a:blip r:embed="rId25"/>
          <a:stretch>
            <a:fillRect/>
          </a:stretch>
        </p:blipFill>
        <p:spPr>
          <a:xfrm>
            <a:off x="2293304" y="2295525"/>
            <a:ext cx="742950" cy="742950"/>
          </a:xfrm>
          <a:prstGeom prst="rect">
            <a:avLst/>
          </a:prstGeom>
        </p:spPr>
      </p:pic>
      <p:pic>
        <p:nvPicPr>
          <p:cNvPr id="59" name="Picture 58"/>
          <p:cNvPicPr>
            <a:picLocks noChangeAspect="1"/>
          </p:cNvPicPr>
          <p:nvPr/>
        </p:nvPicPr>
        <p:blipFill>
          <a:blip r:embed="rId26"/>
          <a:stretch>
            <a:fillRect/>
          </a:stretch>
        </p:blipFill>
        <p:spPr>
          <a:xfrm>
            <a:off x="2249487" y="3362322"/>
            <a:ext cx="752475" cy="742950"/>
          </a:xfrm>
          <a:prstGeom prst="rect">
            <a:avLst/>
          </a:prstGeom>
        </p:spPr>
      </p:pic>
      <p:pic>
        <p:nvPicPr>
          <p:cNvPr id="61" name="Picture 60"/>
          <p:cNvPicPr>
            <a:picLocks noChangeAspect="1"/>
          </p:cNvPicPr>
          <p:nvPr/>
        </p:nvPicPr>
        <p:blipFill>
          <a:blip r:embed="rId27"/>
          <a:stretch>
            <a:fillRect/>
          </a:stretch>
        </p:blipFill>
        <p:spPr>
          <a:xfrm>
            <a:off x="3642519" y="3867466"/>
            <a:ext cx="771525" cy="762000"/>
          </a:xfrm>
          <a:prstGeom prst="rect">
            <a:avLst/>
          </a:prstGeom>
        </p:spPr>
      </p:pic>
      <p:pic>
        <p:nvPicPr>
          <p:cNvPr id="63" name="Picture 62"/>
          <p:cNvPicPr>
            <a:picLocks noChangeAspect="1"/>
          </p:cNvPicPr>
          <p:nvPr/>
        </p:nvPicPr>
        <p:blipFill>
          <a:blip r:embed="rId28"/>
          <a:stretch>
            <a:fillRect/>
          </a:stretch>
        </p:blipFill>
        <p:spPr>
          <a:xfrm>
            <a:off x="3568383" y="2100581"/>
            <a:ext cx="790575" cy="781050"/>
          </a:xfrm>
          <a:prstGeom prst="rect">
            <a:avLst/>
          </a:prstGeom>
        </p:spPr>
      </p:pic>
      <p:sp>
        <p:nvSpPr>
          <p:cNvPr id="65" name="TextBox 64"/>
          <p:cNvSpPr txBox="1"/>
          <p:nvPr/>
        </p:nvSpPr>
        <p:spPr>
          <a:xfrm>
            <a:off x="8114759" y="408937"/>
            <a:ext cx="1031051" cy="461665"/>
          </a:xfrm>
          <a:prstGeom prst="rect">
            <a:avLst/>
          </a:prstGeom>
          <a:noFill/>
        </p:spPr>
        <p:txBody>
          <a:bodyPr wrap="none" rtlCol="0">
            <a:spAutoFit/>
          </a:bodyPr>
          <a:lstStyle/>
          <a:p>
            <a:r>
              <a:rPr lang="en-US" sz="2400" dirty="0" smtClean="0"/>
              <a:t>Class 1</a:t>
            </a:r>
            <a:endParaRPr lang="en-US" sz="2400" dirty="0"/>
          </a:p>
        </p:txBody>
      </p:sp>
      <p:sp>
        <p:nvSpPr>
          <p:cNvPr id="66" name="TextBox 65"/>
          <p:cNvSpPr txBox="1"/>
          <p:nvPr/>
        </p:nvSpPr>
        <p:spPr>
          <a:xfrm>
            <a:off x="9744964" y="1197502"/>
            <a:ext cx="1031051" cy="461665"/>
          </a:xfrm>
          <a:prstGeom prst="rect">
            <a:avLst/>
          </a:prstGeom>
          <a:noFill/>
        </p:spPr>
        <p:txBody>
          <a:bodyPr wrap="none" rtlCol="0">
            <a:spAutoFit/>
          </a:bodyPr>
          <a:lstStyle/>
          <a:p>
            <a:r>
              <a:rPr lang="en-US" sz="2400" dirty="0" smtClean="0"/>
              <a:t>Class 2</a:t>
            </a:r>
            <a:endParaRPr lang="en-US" sz="2400" dirty="0"/>
          </a:p>
        </p:txBody>
      </p:sp>
      <p:sp>
        <p:nvSpPr>
          <p:cNvPr id="67" name="TextBox 66"/>
          <p:cNvSpPr txBox="1"/>
          <p:nvPr/>
        </p:nvSpPr>
        <p:spPr>
          <a:xfrm>
            <a:off x="1733961" y="5224642"/>
            <a:ext cx="1031051" cy="461665"/>
          </a:xfrm>
          <a:prstGeom prst="rect">
            <a:avLst/>
          </a:prstGeom>
          <a:noFill/>
        </p:spPr>
        <p:txBody>
          <a:bodyPr wrap="none" rtlCol="0">
            <a:spAutoFit/>
          </a:bodyPr>
          <a:lstStyle/>
          <a:p>
            <a:r>
              <a:rPr lang="en-US" sz="2400" dirty="0" smtClean="0"/>
              <a:t>Class 3</a:t>
            </a:r>
            <a:endParaRPr lang="en-US" sz="2400" dirty="0"/>
          </a:p>
        </p:txBody>
      </p:sp>
      <p:sp>
        <p:nvSpPr>
          <p:cNvPr id="68" name="TextBox 67"/>
          <p:cNvSpPr txBox="1"/>
          <p:nvPr/>
        </p:nvSpPr>
        <p:spPr>
          <a:xfrm>
            <a:off x="8268982" y="5707856"/>
            <a:ext cx="1313180" cy="461665"/>
          </a:xfrm>
          <a:prstGeom prst="rect">
            <a:avLst/>
          </a:prstGeom>
          <a:noFill/>
        </p:spPr>
        <p:txBody>
          <a:bodyPr wrap="none" rtlCol="0">
            <a:spAutoFit/>
          </a:bodyPr>
          <a:lstStyle/>
          <a:p>
            <a:r>
              <a:rPr lang="en-US" sz="2400" dirty="0" smtClean="0"/>
              <a:t>Class 4 …</a:t>
            </a:r>
            <a:endParaRPr lang="en-US" sz="2400" dirty="0"/>
          </a:p>
        </p:txBody>
      </p:sp>
      <p:sp>
        <p:nvSpPr>
          <p:cNvPr id="8" name="Rectangle 7"/>
          <p:cNvSpPr/>
          <p:nvPr/>
        </p:nvSpPr>
        <p:spPr>
          <a:xfrm>
            <a:off x="7326630" y="4629466"/>
            <a:ext cx="3519805" cy="12642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79148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classifier: </a:t>
            </a:r>
            <a:r>
              <a:rPr lang="en-US" b="1" dirty="0" smtClean="0"/>
              <a:t>Nearest Neighbor</a:t>
            </a:r>
            <a:endParaRPr lang="en-US" b="1"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l="29102" t="31937" r="14103" b="32508"/>
          <a:stretch/>
        </p:blipFill>
        <p:spPr>
          <a:xfrm>
            <a:off x="838200" y="2025968"/>
            <a:ext cx="10386646" cy="3657600"/>
          </a:xfrm>
          <a:prstGeom prst="rect">
            <a:avLst/>
          </a:prstGeom>
        </p:spPr>
      </p:pic>
    </p:spTree>
    <p:extLst>
      <p:ext uri="{BB962C8B-B14F-4D97-AF65-F5344CB8AC3E}">
        <p14:creationId xmlns:p14="http://schemas.microsoft.com/office/powerpoint/2010/main" val="28228206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480" y="-203200"/>
            <a:ext cx="10515600" cy="1325563"/>
          </a:xfrm>
        </p:spPr>
        <p:txBody>
          <a:bodyPr/>
          <a:lstStyle/>
          <a:p>
            <a:r>
              <a:rPr lang="en-US" dirty="0" smtClean="0"/>
              <a:t>Example Dataset: </a:t>
            </a:r>
            <a:r>
              <a:rPr lang="en-US" b="1" dirty="0" smtClean="0"/>
              <a:t>CIFAR10</a:t>
            </a:r>
            <a:endParaRPr lang="en-US" b="1" dirty="0"/>
          </a:p>
        </p:txBody>
      </p:sp>
      <p:sp>
        <p:nvSpPr>
          <p:cNvPr id="3" name="Content Placeholder 2"/>
          <p:cNvSpPr>
            <a:spLocks noGrp="1"/>
          </p:cNvSpPr>
          <p:nvPr>
            <p:ph idx="1"/>
          </p:nvPr>
        </p:nvSpPr>
        <p:spPr>
          <a:xfrm>
            <a:off x="919480" y="738505"/>
            <a:ext cx="11099800" cy="4351338"/>
          </a:xfrm>
        </p:spPr>
        <p:txBody>
          <a:bodyPr/>
          <a:lstStyle/>
          <a:p>
            <a:r>
              <a:rPr lang="en-US" dirty="0" smtClean="0"/>
              <a:t>10 classes</a:t>
            </a:r>
          </a:p>
          <a:p>
            <a:r>
              <a:rPr lang="en-US" dirty="0" smtClean="0"/>
              <a:t>50,000 training images</a:t>
            </a:r>
          </a:p>
          <a:p>
            <a:r>
              <a:rPr lang="en-US" dirty="0" smtClean="0"/>
              <a:t>10,000 testing images                              Test images and nearest neighbors</a:t>
            </a:r>
            <a:endParaRPr lang="en-US" dirty="0"/>
          </a:p>
        </p:txBody>
      </p:sp>
      <p:pic>
        <p:nvPicPr>
          <p:cNvPr id="1026" name="Picture 2" descr="Image result for cifar10 dataset"/>
          <p:cNvPicPr>
            <a:picLocks noChangeAspect="1" noChangeArrowheads="1"/>
          </p:cNvPicPr>
          <p:nvPr/>
        </p:nvPicPr>
        <p:blipFill rotWithShape="1">
          <a:blip r:embed="rId2">
            <a:extLst>
              <a:ext uri="{28A0092B-C50C-407E-A947-70E740481C1C}">
                <a14:useLocalDpi xmlns:a14="http://schemas.microsoft.com/office/drawing/2010/main" val="0"/>
              </a:ext>
            </a:extLst>
          </a:blip>
          <a:srcRect l="4274" t="4580" r="4056" b="3122"/>
          <a:stretch/>
        </p:blipFill>
        <p:spPr bwMode="auto">
          <a:xfrm>
            <a:off x="436880" y="2298700"/>
            <a:ext cx="11480800" cy="4348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0124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Distance Metric </a:t>
            </a:r>
            <a:r>
              <a:rPr lang="en-US" dirty="0" smtClean="0"/>
              <a:t>to compare images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3600" b="1" dirty="0" smtClean="0"/>
                  <a:t>L1 distance</a:t>
                </a:r>
                <a:r>
                  <a:rPr lang="en-US" sz="3600" dirty="0" smtClean="0"/>
                  <a:t>: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𝑑</m:t>
                        </m:r>
                      </m:e>
                      <m:sub>
                        <m:r>
                          <a:rPr lang="en-US" sz="3600" b="0" i="1" smtClean="0">
                            <a:latin typeface="Cambria Math" panose="02040503050406030204" pitchFamily="18" charset="0"/>
                          </a:rPr>
                          <m:t>1</m:t>
                        </m:r>
                      </m:sub>
                    </m:sSub>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𝐼</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𝐼</m:t>
                            </m:r>
                          </m:e>
                          <m:sub>
                            <m:r>
                              <a:rPr lang="en-US" sz="3600" b="0" i="1" smtClean="0">
                                <a:latin typeface="Cambria Math" panose="02040503050406030204" pitchFamily="18" charset="0"/>
                              </a:rPr>
                              <m:t>2</m:t>
                            </m:r>
                          </m:sub>
                        </m:sSub>
                      </m:e>
                    </m:d>
                    <m:r>
                      <a:rPr lang="en-US" sz="3600" b="0" i="1" smtClean="0">
                        <a:latin typeface="Cambria Math" panose="02040503050406030204" pitchFamily="18" charset="0"/>
                      </a:rPr>
                      <m:t>=</m:t>
                    </m:r>
                    <m:nary>
                      <m:naryPr>
                        <m:chr m:val="∑"/>
                        <m:supHide m:val="on"/>
                        <m:ctrlPr>
                          <a:rPr lang="en-US" sz="3600" b="0" i="1" smtClean="0">
                            <a:latin typeface="Cambria Math" panose="02040503050406030204" pitchFamily="18" charset="0"/>
                          </a:rPr>
                        </m:ctrlPr>
                      </m:naryPr>
                      <m:sub>
                        <m:r>
                          <m:rPr>
                            <m:brk m:alnAt="7"/>
                          </m:rPr>
                          <a:rPr lang="en-US" sz="3600" b="0" i="1" smtClean="0">
                            <a:latin typeface="Cambria Math" panose="02040503050406030204" pitchFamily="18" charset="0"/>
                          </a:rPr>
                          <m:t>𝑃</m:t>
                        </m:r>
                      </m:sub>
                      <m:sup/>
                      <m:e>
                        <m:r>
                          <a:rPr lang="en-US" sz="3600" b="0" i="1" smtClean="0">
                            <a:latin typeface="Cambria Math" panose="02040503050406030204" pitchFamily="18" charset="0"/>
                          </a:rPr>
                          <m:t>|</m:t>
                        </m:r>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𝐼</m:t>
                            </m:r>
                          </m:e>
                          <m:sub>
                            <m:r>
                              <a:rPr lang="en-US" sz="3600" b="0" i="1" smtClean="0">
                                <a:latin typeface="Cambria Math" panose="02040503050406030204" pitchFamily="18" charset="0"/>
                              </a:rPr>
                              <m:t>1</m:t>
                            </m:r>
                          </m:sub>
                          <m:sup>
                            <m:r>
                              <a:rPr lang="en-US" sz="3600" b="0" i="1" smtClean="0">
                                <a:latin typeface="Cambria Math" panose="02040503050406030204" pitchFamily="18" charset="0"/>
                              </a:rPr>
                              <m:t>𝑃</m:t>
                            </m:r>
                          </m:sup>
                        </m:sSubSup>
                        <m:r>
                          <a:rPr lang="en-US" sz="3600" b="0" i="1" smtClean="0">
                            <a:latin typeface="Cambria Math" panose="02040503050406030204" pitchFamily="18" charset="0"/>
                          </a:rPr>
                          <m:t>−</m:t>
                        </m:r>
                        <m:sSubSup>
                          <m:sSubSupPr>
                            <m:ctrlPr>
                              <a:rPr lang="en-US" sz="3600" b="0" i="1" smtClean="0">
                                <a:latin typeface="Cambria Math" panose="02040503050406030204" pitchFamily="18" charset="0"/>
                              </a:rPr>
                            </m:ctrlPr>
                          </m:sSubSupPr>
                          <m:e>
                            <m:r>
                              <a:rPr lang="en-US" sz="3600" b="0" i="1" smtClean="0">
                                <a:latin typeface="Cambria Math" panose="02040503050406030204" pitchFamily="18" charset="0"/>
                              </a:rPr>
                              <m:t>𝐼</m:t>
                            </m:r>
                          </m:e>
                          <m:sub>
                            <m:r>
                              <a:rPr lang="en-US" sz="3600" b="0" i="1" smtClean="0">
                                <a:latin typeface="Cambria Math" panose="02040503050406030204" pitchFamily="18" charset="0"/>
                              </a:rPr>
                              <m:t>2</m:t>
                            </m:r>
                          </m:sub>
                          <m:sup>
                            <m:r>
                              <a:rPr lang="en-US" sz="3600" b="0" i="1" smtClean="0">
                                <a:latin typeface="Cambria Math" panose="02040503050406030204" pitchFamily="18" charset="0"/>
                              </a:rPr>
                              <m:t>𝑃</m:t>
                            </m:r>
                          </m:sup>
                        </m:sSubSup>
                        <m:r>
                          <a:rPr lang="en-US" sz="3600" b="0" i="1" smtClean="0">
                            <a:latin typeface="Cambria Math" panose="02040503050406030204" pitchFamily="18" charset="0"/>
                          </a:rPr>
                          <m:t>|</m:t>
                        </m:r>
                      </m:e>
                    </m:nary>
                  </m:oMath>
                </a14:m>
                <a:endParaRPr lang="en-US" sz="3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623" t="-3081"/>
                </a:stretch>
              </a:blipFill>
            </p:spPr>
            <p:txBody>
              <a:bodyPr/>
              <a:lstStyle/>
              <a:p>
                <a:r>
                  <a:rPr lang="en-US">
                    <a:noFill/>
                  </a:rPr>
                  <a:t> </a:t>
                </a:r>
              </a:p>
            </p:txBody>
          </p:sp>
        </mc:Fallback>
      </mc:AlternateContent>
      <p:pic>
        <p:nvPicPr>
          <p:cNvPr id="4" name="Picture 3"/>
          <p:cNvPicPr>
            <a:picLocks noChangeAspect="1"/>
          </p:cNvPicPr>
          <p:nvPr/>
        </p:nvPicPr>
        <p:blipFill rotWithShape="1">
          <a:blip r:embed="rId3"/>
          <a:srcRect l="28584" t="41704" r="9000" b="25704"/>
          <a:stretch/>
        </p:blipFill>
        <p:spPr>
          <a:xfrm>
            <a:off x="388620" y="2824163"/>
            <a:ext cx="11414760" cy="3352800"/>
          </a:xfrm>
          <a:prstGeom prst="rect">
            <a:avLst/>
          </a:prstGeom>
        </p:spPr>
      </p:pic>
    </p:spTree>
    <p:extLst>
      <p:ext uri="{BB962C8B-B14F-4D97-AF65-F5344CB8AC3E}">
        <p14:creationId xmlns:p14="http://schemas.microsoft.com/office/powerpoint/2010/main" val="11745225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201102" y="2244646"/>
            <a:ext cx="5705475" cy="1466850"/>
          </a:xfrm>
          <a:prstGeom prst="rect">
            <a:avLst/>
          </a:prstGeom>
        </p:spPr>
      </p:pic>
      <p:pic>
        <p:nvPicPr>
          <p:cNvPr id="6" name="Picture 5"/>
          <p:cNvPicPr>
            <a:picLocks noChangeAspect="1"/>
          </p:cNvPicPr>
          <p:nvPr/>
        </p:nvPicPr>
        <p:blipFill>
          <a:blip r:embed="rId4"/>
          <a:stretch>
            <a:fillRect/>
          </a:stretch>
        </p:blipFill>
        <p:spPr>
          <a:xfrm>
            <a:off x="1201102" y="4130516"/>
            <a:ext cx="9963150" cy="542925"/>
          </a:xfrm>
          <a:prstGeom prst="rect">
            <a:avLst/>
          </a:prstGeom>
        </p:spPr>
      </p:pic>
      <p:pic>
        <p:nvPicPr>
          <p:cNvPr id="8" name="Picture 7"/>
          <p:cNvPicPr>
            <a:picLocks noChangeAspect="1"/>
          </p:cNvPicPr>
          <p:nvPr/>
        </p:nvPicPr>
        <p:blipFill>
          <a:blip r:embed="rId5"/>
          <a:stretch>
            <a:fillRect/>
          </a:stretch>
        </p:blipFill>
        <p:spPr>
          <a:xfrm>
            <a:off x="1201102" y="4954270"/>
            <a:ext cx="8115300" cy="847725"/>
          </a:xfrm>
          <a:prstGeom prst="rect">
            <a:avLst/>
          </a:prstGeom>
        </p:spPr>
      </p:pic>
    </p:spTree>
    <p:extLst>
      <p:ext uri="{BB962C8B-B14F-4D97-AF65-F5344CB8AC3E}">
        <p14:creationId xmlns:p14="http://schemas.microsoft.com/office/powerpoint/2010/main" val="31878372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4054313" y="779904"/>
            <a:ext cx="10515600" cy="1325563"/>
          </a:xfrm>
        </p:spPr>
        <p:txBody>
          <a:bodyPr/>
          <a:lstStyle/>
          <a:p>
            <a:r>
              <a:rPr lang="en-US" b="1" dirty="0" smtClean="0"/>
              <a:t>Nearest Neighbor Classifier</a:t>
            </a:r>
            <a:endParaRPr lang="en-US" b="1"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5499" t="30592" r="40167" b="7630"/>
          <a:stretch/>
        </p:blipFill>
        <p:spPr>
          <a:xfrm>
            <a:off x="2117103" y="167162"/>
            <a:ext cx="9936480" cy="6355080"/>
          </a:xfrm>
          <a:prstGeom prst="rect">
            <a:avLst/>
          </a:prstGeom>
        </p:spPr>
      </p:pic>
    </p:spTree>
    <p:extLst>
      <p:ext uri="{BB962C8B-B14F-4D97-AF65-F5344CB8AC3E}">
        <p14:creationId xmlns:p14="http://schemas.microsoft.com/office/powerpoint/2010/main" val="36140070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4054313" y="779904"/>
            <a:ext cx="10515600" cy="1325563"/>
          </a:xfrm>
        </p:spPr>
        <p:txBody>
          <a:bodyPr/>
          <a:lstStyle/>
          <a:p>
            <a:r>
              <a:rPr lang="en-US" b="1" dirty="0" smtClean="0"/>
              <a:t>Nearest Neighbor Classifier</a:t>
            </a:r>
            <a:endParaRPr lang="en-US" b="1"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5499" t="30592" r="40167" b="7630"/>
          <a:stretch/>
        </p:blipFill>
        <p:spPr>
          <a:xfrm>
            <a:off x="2117103" y="182660"/>
            <a:ext cx="9936480" cy="6355080"/>
          </a:xfrm>
          <a:prstGeom prst="rect">
            <a:avLst/>
          </a:prstGeom>
        </p:spPr>
      </p:pic>
      <p:sp>
        <p:nvSpPr>
          <p:cNvPr id="5" name="Rectangle 4"/>
          <p:cNvSpPr/>
          <p:nvPr/>
        </p:nvSpPr>
        <p:spPr>
          <a:xfrm>
            <a:off x="3233394" y="1302102"/>
            <a:ext cx="8958606" cy="1555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220173" y="734784"/>
            <a:ext cx="3591945" cy="523220"/>
          </a:xfrm>
          <a:prstGeom prst="rect">
            <a:avLst/>
          </a:prstGeom>
          <a:noFill/>
        </p:spPr>
        <p:txBody>
          <a:bodyPr wrap="none" rtlCol="0">
            <a:spAutoFit/>
          </a:bodyPr>
          <a:lstStyle/>
          <a:p>
            <a:r>
              <a:rPr lang="en-US" sz="2800" dirty="0" smtClean="0">
                <a:solidFill>
                  <a:srgbClr val="FF0000"/>
                </a:solidFill>
              </a:rPr>
              <a:t>Memorize training data</a:t>
            </a:r>
            <a:endParaRPr lang="en-US" sz="2800" dirty="0">
              <a:solidFill>
                <a:srgbClr val="FF0000"/>
              </a:solidFill>
            </a:endParaRPr>
          </a:p>
        </p:txBody>
      </p:sp>
    </p:spTree>
    <p:extLst>
      <p:ext uri="{BB962C8B-B14F-4D97-AF65-F5344CB8AC3E}">
        <p14:creationId xmlns:p14="http://schemas.microsoft.com/office/powerpoint/2010/main" val="16630549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499" t="30592" r="40167" b="7630"/>
          <a:stretch/>
        </p:blipFill>
        <p:spPr>
          <a:xfrm>
            <a:off x="79665" y="289710"/>
            <a:ext cx="9936480" cy="6355080"/>
          </a:xfrm>
          <a:prstGeom prst="rect">
            <a:avLst/>
          </a:prstGeom>
        </p:spPr>
      </p:pic>
      <p:sp>
        <p:nvSpPr>
          <p:cNvPr id="5" name="Rectangle 4"/>
          <p:cNvSpPr/>
          <p:nvPr/>
        </p:nvSpPr>
        <p:spPr>
          <a:xfrm>
            <a:off x="1534449" y="4512578"/>
            <a:ext cx="6591458" cy="16525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125907" y="3970372"/>
            <a:ext cx="4270342" cy="1815882"/>
          </a:xfrm>
          <a:prstGeom prst="rect">
            <a:avLst/>
          </a:prstGeom>
          <a:noFill/>
        </p:spPr>
        <p:txBody>
          <a:bodyPr wrap="square" rtlCol="0">
            <a:spAutoFit/>
          </a:bodyPr>
          <a:lstStyle/>
          <a:p>
            <a:r>
              <a:rPr lang="en-US" sz="2800" dirty="0" smtClean="0">
                <a:solidFill>
                  <a:srgbClr val="FF0000"/>
                </a:solidFill>
              </a:rPr>
              <a:t>For each test image:</a:t>
            </a:r>
          </a:p>
          <a:p>
            <a:pPr marL="457200" indent="-457200">
              <a:buFont typeface="Arial" panose="020B0604020202020204" pitchFamily="34" charset="0"/>
              <a:buChar char="•"/>
            </a:pPr>
            <a:r>
              <a:rPr lang="en-US" sz="2800" dirty="0" smtClean="0">
                <a:solidFill>
                  <a:srgbClr val="FF0000"/>
                </a:solidFill>
              </a:rPr>
              <a:t>Find closest train image</a:t>
            </a:r>
          </a:p>
          <a:p>
            <a:pPr marL="457200" indent="-457200">
              <a:buFont typeface="Arial" panose="020B0604020202020204" pitchFamily="34" charset="0"/>
              <a:buChar char="•"/>
            </a:pPr>
            <a:r>
              <a:rPr lang="en-US" sz="2800" dirty="0">
                <a:solidFill>
                  <a:srgbClr val="FF0000"/>
                </a:solidFill>
              </a:rPr>
              <a:t> </a:t>
            </a:r>
            <a:r>
              <a:rPr lang="en-US" sz="2800" dirty="0" smtClean="0">
                <a:solidFill>
                  <a:srgbClr val="FF0000"/>
                </a:solidFill>
              </a:rPr>
              <a:t>Get the same label of the nearest image</a:t>
            </a:r>
            <a:endParaRPr lang="en-US" sz="2800" dirty="0">
              <a:solidFill>
                <a:srgbClr val="FF0000"/>
              </a:solidFill>
            </a:endParaRPr>
          </a:p>
        </p:txBody>
      </p:sp>
    </p:spTree>
    <p:extLst>
      <p:ext uri="{BB962C8B-B14F-4D97-AF65-F5344CB8AC3E}">
        <p14:creationId xmlns:p14="http://schemas.microsoft.com/office/powerpoint/2010/main" val="34805779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Reminder: Computer Vision</a:t>
            </a:r>
            <a:endParaRPr lang="en-US" b="1" dirty="0"/>
          </a:p>
        </p:txBody>
      </p:sp>
      <p:sp>
        <p:nvSpPr>
          <p:cNvPr id="6" name="TextBox 5"/>
          <p:cNvSpPr txBox="1"/>
          <p:nvPr/>
        </p:nvSpPr>
        <p:spPr>
          <a:xfrm>
            <a:off x="1263192" y="2009447"/>
            <a:ext cx="4198842" cy="461665"/>
          </a:xfrm>
          <a:prstGeom prst="rect">
            <a:avLst/>
          </a:prstGeom>
          <a:noFill/>
        </p:spPr>
        <p:txBody>
          <a:bodyPr wrap="none" rtlCol="0">
            <a:spAutoFit/>
          </a:bodyPr>
          <a:lstStyle/>
          <a:p>
            <a:r>
              <a:rPr lang="en-US" sz="2400" dirty="0" smtClean="0"/>
              <a:t>Processing on Image/Video data</a:t>
            </a:r>
            <a:endParaRPr lang="en-US" sz="2400" dirty="0"/>
          </a:p>
        </p:txBody>
      </p:sp>
      <p:sp>
        <p:nvSpPr>
          <p:cNvPr id="4" name="Content Placeholder 3"/>
          <p:cNvSpPr>
            <a:spLocks noGrp="1"/>
          </p:cNvSpPr>
          <p:nvPr>
            <p:ph idx="1"/>
          </p:nvPr>
        </p:nvSpPr>
        <p:spPr/>
        <p:txBody>
          <a:bodyPr/>
          <a:lstStyle/>
          <a:p>
            <a:endParaRPr lang="en-US"/>
          </a:p>
        </p:txBody>
      </p:sp>
      <p:pic>
        <p:nvPicPr>
          <p:cNvPr id="1028" name="Picture 4" descr="Object Detection and Image Classification with YOLO - KDnugge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79819"/>
            <a:ext cx="10659893" cy="449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9720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499" t="30592" r="40167" b="7630"/>
          <a:stretch/>
        </p:blipFill>
        <p:spPr>
          <a:xfrm>
            <a:off x="79665" y="289710"/>
            <a:ext cx="9936480" cy="6355080"/>
          </a:xfrm>
          <a:prstGeom prst="rect">
            <a:avLst/>
          </a:prstGeom>
        </p:spPr>
      </p:pic>
      <p:sp>
        <p:nvSpPr>
          <p:cNvPr id="6" name="TextBox 5"/>
          <p:cNvSpPr txBox="1"/>
          <p:nvPr/>
        </p:nvSpPr>
        <p:spPr>
          <a:xfrm>
            <a:off x="8125907" y="3970372"/>
            <a:ext cx="4270342" cy="2677656"/>
          </a:xfrm>
          <a:prstGeom prst="rect">
            <a:avLst/>
          </a:prstGeom>
          <a:noFill/>
        </p:spPr>
        <p:txBody>
          <a:bodyPr wrap="square" rtlCol="0">
            <a:spAutoFit/>
          </a:bodyPr>
          <a:lstStyle/>
          <a:p>
            <a:r>
              <a:rPr lang="en-US" sz="2800" b="1" dirty="0" smtClean="0">
                <a:solidFill>
                  <a:srgbClr val="FF0000"/>
                </a:solidFill>
              </a:rPr>
              <a:t>Problem:</a:t>
            </a:r>
          </a:p>
          <a:p>
            <a:pPr marL="457200" indent="-457200">
              <a:buFont typeface="Arial" panose="020B0604020202020204" pitchFamily="34" charset="0"/>
              <a:buChar char="•"/>
            </a:pPr>
            <a:r>
              <a:rPr lang="en-US" sz="2800" dirty="0" smtClean="0">
                <a:solidFill>
                  <a:srgbClr val="FF0000"/>
                </a:solidFill>
              </a:rPr>
              <a:t>Fast for training</a:t>
            </a:r>
          </a:p>
          <a:p>
            <a:pPr marL="457200" indent="-457200">
              <a:buFont typeface="Arial" panose="020B0604020202020204" pitchFamily="34" charset="0"/>
              <a:buChar char="•"/>
            </a:pPr>
            <a:r>
              <a:rPr lang="en-US" sz="2800" dirty="0">
                <a:solidFill>
                  <a:srgbClr val="FF0000"/>
                </a:solidFill>
              </a:rPr>
              <a:t> </a:t>
            </a:r>
            <a:r>
              <a:rPr lang="en-US" sz="2800" dirty="0" smtClean="0">
                <a:solidFill>
                  <a:srgbClr val="FF0000"/>
                </a:solidFill>
              </a:rPr>
              <a:t>Slow for prediction</a:t>
            </a:r>
          </a:p>
          <a:p>
            <a:r>
              <a:rPr lang="en-US" sz="2800" dirty="0" smtClean="0">
                <a:solidFill>
                  <a:srgbClr val="FF0000"/>
                </a:solidFill>
              </a:rPr>
              <a:t>      We want classifiers that are fast at prediction, slow for training is ok.</a:t>
            </a:r>
            <a:endParaRPr lang="en-US" sz="2800" dirty="0">
              <a:solidFill>
                <a:srgbClr val="FF0000"/>
              </a:solidFill>
            </a:endParaRPr>
          </a:p>
        </p:txBody>
      </p:sp>
      <p:sp>
        <p:nvSpPr>
          <p:cNvPr id="2" name="Right Arrow 1"/>
          <p:cNvSpPr/>
          <p:nvPr/>
        </p:nvSpPr>
        <p:spPr>
          <a:xfrm>
            <a:off x="8239027" y="5448693"/>
            <a:ext cx="301658" cy="235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30592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Prediction</a:t>
            </a:r>
            <a:endParaRPr lang="en-US" b="1"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33587" y="2500312"/>
            <a:ext cx="8124825" cy="1857375"/>
          </a:xfrm>
          <a:prstGeom prst="rect">
            <a:avLst/>
          </a:prstGeom>
        </p:spPr>
      </p:pic>
    </p:spTree>
    <p:extLst>
      <p:ext uri="{BB962C8B-B14F-4D97-AF65-F5344CB8AC3E}">
        <p14:creationId xmlns:p14="http://schemas.microsoft.com/office/powerpoint/2010/main" val="17335182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29083" t="32519" r="22916" b="16815"/>
          <a:stretch/>
        </p:blipFill>
        <p:spPr>
          <a:xfrm>
            <a:off x="463617" y="533400"/>
            <a:ext cx="10112943" cy="6004560"/>
          </a:xfrm>
          <a:prstGeom prst="rect">
            <a:avLst/>
          </a:prstGeom>
        </p:spPr>
      </p:pic>
    </p:spTree>
    <p:extLst>
      <p:ext uri="{BB962C8B-B14F-4D97-AF65-F5344CB8AC3E}">
        <p14:creationId xmlns:p14="http://schemas.microsoft.com/office/powerpoint/2010/main" val="34600305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K-Nearest Neighbors (KNN)</a:t>
            </a:r>
            <a:endParaRPr lang="en-US" b="1" dirty="0"/>
          </a:p>
        </p:txBody>
      </p:sp>
      <p:sp>
        <p:nvSpPr>
          <p:cNvPr id="3" name="Content Placeholder 2"/>
          <p:cNvSpPr>
            <a:spLocks noGrp="1"/>
          </p:cNvSpPr>
          <p:nvPr>
            <p:ph idx="1"/>
          </p:nvPr>
        </p:nvSpPr>
        <p:spPr>
          <a:xfrm>
            <a:off x="1661160" y="1690688"/>
            <a:ext cx="8366760" cy="1009015"/>
          </a:xfrm>
        </p:spPr>
        <p:txBody>
          <a:bodyPr>
            <a:normAutofit/>
          </a:bodyPr>
          <a:lstStyle/>
          <a:p>
            <a:pPr marL="0" indent="0">
              <a:buNone/>
            </a:pPr>
            <a:r>
              <a:rPr lang="en-US" sz="3200" dirty="0" smtClean="0"/>
              <a:t>Instead of copying label from nearest neighbor, take majority vote from K closest points</a:t>
            </a:r>
            <a:endParaRPr lang="en-US" sz="3200" dirty="0"/>
          </a:p>
        </p:txBody>
      </p:sp>
      <p:pic>
        <p:nvPicPr>
          <p:cNvPr id="4" name="Picture 3"/>
          <p:cNvPicPr>
            <a:picLocks noChangeAspect="1"/>
          </p:cNvPicPr>
          <p:nvPr/>
        </p:nvPicPr>
        <p:blipFill rotWithShape="1">
          <a:blip r:embed="rId2"/>
          <a:srcRect l="27917" t="37407" r="9082" b="31630"/>
          <a:stretch/>
        </p:blipFill>
        <p:spPr>
          <a:xfrm>
            <a:off x="335280" y="3016251"/>
            <a:ext cx="11475501" cy="3172460"/>
          </a:xfrm>
          <a:prstGeom prst="rect">
            <a:avLst/>
          </a:prstGeom>
        </p:spPr>
      </p:pic>
    </p:spTree>
    <p:extLst>
      <p:ext uri="{BB962C8B-B14F-4D97-AF65-F5344CB8AC3E}">
        <p14:creationId xmlns:p14="http://schemas.microsoft.com/office/powerpoint/2010/main" val="20242616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29500" t="29704" r="25500" b="19185"/>
          <a:stretch/>
        </p:blipFill>
        <p:spPr>
          <a:xfrm>
            <a:off x="350520" y="380999"/>
            <a:ext cx="9982200" cy="6377517"/>
          </a:xfrm>
          <a:prstGeom prst="rect">
            <a:avLst/>
          </a:prstGeom>
        </p:spPr>
      </p:pic>
    </p:spTree>
    <p:extLst>
      <p:ext uri="{BB962C8B-B14F-4D97-AF65-F5344CB8AC3E}">
        <p14:creationId xmlns:p14="http://schemas.microsoft.com/office/powerpoint/2010/main" val="7703097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Setting </a:t>
            </a:r>
            <a:r>
              <a:rPr lang="en-US" b="1" dirty="0" err="1" smtClean="0"/>
              <a:t>hyperparameters</a:t>
            </a:r>
            <a:endParaRPr lang="en-US" b="1"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28589" t="31482" r="11539" b="22250"/>
          <a:stretch/>
        </p:blipFill>
        <p:spPr>
          <a:xfrm>
            <a:off x="838200" y="1621509"/>
            <a:ext cx="10949354" cy="4759569"/>
          </a:xfrm>
          <a:prstGeom prst="rect">
            <a:avLst/>
          </a:prstGeom>
        </p:spPr>
      </p:pic>
    </p:spTree>
    <p:extLst>
      <p:ext uri="{BB962C8B-B14F-4D97-AF65-F5344CB8AC3E}">
        <p14:creationId xmlns:p14="http://schemas.microsoft.com/office/powerpoint/2010/main" val="799738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Setting </a:t>
            </a:r>
            <a:r>
              <a:rPr lang="en-US" b="1" dirty="0" err="1" smtClean="0"/>
              <a:t>hyperparameters</a:t>
            </a:r>
            <a:endParaRPr lang="en-US" b="1" dirty="0"/>
          </a:p>
        </p:txBody>
      </p:sp>
      <p:pic>
        <p:nvPicPr>
          <p:cNvPr id="4" name="Picture 3"/>
          <p:cNvPicPr>
            <a:picLocks noChangeAspect="1"/>
          </p:cNvPicPr>
          <p:nvPr/>
        </p:nvPicPr>
        <p:blipFill rotWithShape="1">
          <a:blip r:embed="rId2"/>
          <a:srcRect l="29103" t="39003" r="15385" b="22023"/>
          <a:stretch/>
        </p:blipFill>
        <p:spPr>
          <a:xfrm>
            <a:off x="838200" y="1690688"/>
            <a:ext cx="10152185" cy="4009293"/>
          </a:xfrm>
          <a:prstGeom prst="rect">
            <a:avLst/>
          </a:prstGeom>
        </p:spPr>
      </p:pic>
      <p:sp>
        <p:nvSpPr>
          <p:cNvPr id="6" name="Rectangle 5"/>
          <p:cNvSpPr/>
          <p:nvPr/>
        </p:nvSpPr>
        <p:spPr>
          <a:xfrm>
            <a:off x="838200" y="5970405"/>
            <a:ext cx="10152185" cy="461665"/>
          </a:xfrm>
          <a:prstGeom prst="rect">
            <a:avLst/>
          </a:prstGeom>
        </p:spPr>
        <p:txBody>
          <a:bodyPr wrap="square">
            <a:spAutoFit/>
          </a:bodyPr>
          <a:lstStyle/>
          <a:p>
            <a:r>
              <a:rPr lang="en-US" sz="2400" dirty="0" err="1">
                <a:solidFill>
                  <a:srgbClr val="0070C0"/>
                </a:solidFill>
              </a:rPr>
              <a:t>Usefull</a:t>
            </a:r>
            <a:r>
              <a:rPr lang="en-US" sz="2400" dirty="0">
                <a:solidFill>
                  <a:srgbClr val="0070C0"/>
                </a:solidFill>
              </a:rPr>
              <a:t> for small datasets, but not used too frequently in real-world problems</a:t>
            </a:r>
          </a:p>
        </p:txBody>
      </p:sp>
    </p:spTree>
    <p:extLst>
      <p:ext uri="{BB962C8B-B14F-4D97-AF65-F5344CB8AC3E}">
        <p14:creationId xmlns:p14="http://schemas.microsoft.com/office/powerpoint/2010/main" val="92429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Pros and Cons</a:t>
            </a:r>
            <a:endParaRPr lang="en-US" b="1" dirty="0"/>
          </a:p>
        </p:txBody>
      </p:sp>
      <p:sp>
        <p:nvSpPr>
          <p:cNvPr id="3" name="Content Placeholder 2"/>
          <p:cNvSpPr>
            <a:spLocks noGrp="1"/>
          </p:cNvSpPr>
          <p:nvPr>
            <p:ph idx="1"/>
          </p:nvPr>
        </p:nvSpPr>
        <p:spPr/>
        <p:txBody>
          <a:bodyPr>
            <a:normAutofit/>
          </a:bodyPr>
          <a:lstStyle/>
          <a:p>
            <a:r>
              <a:rPr lang="en-US" dirty="0" smtClean="0"/>
              <a:t>Pros:</a:t>
            </a:r>
          </a:p>
          <a:p>
            <a:pPr lvl="1"/>
            <a:r>
              <a:rPr lang="en-US" sz="2800" dirty="0" smtClean="0"/>
              <a:t>Simple to implement and understand</a:t>
            </a:r>
          </a:p>
          <a:p>
            <a:pPr lvl="1"/>
            <a:r>
              <a:rPr lang="en-US" sz="2800" dirty="0" smtClean="0"/>
              <a:t>Take no time to train</a:t>
            </a:r>
          </a:p>
          <a:p>
            <a:pPr marL="228600" lvl="1">
              <a:spcBef>
                <a:spcPts val="1000"/>
              </a:spcBef>
            </a:pPr>
            <a:r>
              <a:rPr lang="en-US" sz="2800" dirty="0" smtClean="0"/>
              <a:t>Cons:</a:t>
            </a:r>
          </a:p>
          <a:p>
            <a:pPr marL="685800" lvl="2">
              <a:spcBef>
                <a:spcPts val="1000"/>
              </a:spcBef>
            </a:pPr>
            <a:r>
              <a:rPr lang="en-US" sz="2800" dirty="0" smtClean="0"/>
              <a:t>Pay computational cost at test time</a:t>
            </a:r>
          </a:p>
          <a:p>
            <a:pPr marL="685800" lvl="2">
              <a:spcBef>
                <a:spcPts val="1000"/>
              </a:spcBef>
            </a:pPr>
            <a:r>
              <a:rPr lang="en-US" sz="2800" dirty="0" smtClean="0"/>
              <a:t>Bad choice in case of high-dimensional data since </a:t>
            </a:r>
            <a:r>
              <a:rPr lang="en-US" sz="2800" dirty="0"/>
              <a:t>distances over high-dimensional spaces can be very counter-intuitive</a:t>
            </a:r>
          </a:p>
        </p:txBody>
      </p:sp>
    </p:spTree>
    <p:extLst>
      <p:ext uri="{BB962C8B-B14F-4D97-AF65-F5344CB8AC3E}">
        <p14:creationId xmlns:p14="http://schemas.microsoft.com/office/powerpoint/2010/main" val="27963778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825625"/>
            <a:ext cx="3261360" cy="4351338"/>
          </a:xfrm>
        </p:spPr>
        <p:txBody>
          <a:bodyPr/>
          <a:lstStyle/>
          <a:p>
            <a:r>
              <a:rPr lang="en-US" dirty="0" smtClean="0"/>
              <a:t>Distances over high-dimensional space can be counter-intuitive  </a:t>
            </a:r>
            <a:endParaRPr lang="en-US" dirty="0"/>
          </a:p>
        </p:txBody>
      </p:sp>
      <p:pic>
        <p:nvPicPr>
          <p:cNvPr id="4" name="Picture 3"/>
          <p:cNvPicPr>
            <a:picLocks noChangeAspect="1"/>
          </p:cNvPicPr>
          <p:nvPr/>
        </p:nvPicPr>
        <p:blipFill rotWithShape="1">
          <a:blip r:embed="rId2"/>
          <a:srcRect l="43584" t="35687" r="25501" b="19186"/>
          <a:stretch/>
        </p:blipFill>
        <p:spPr>
          <a:xfrm>
            <a:off x="4206240" y="784066"/>
            <a:ext cx="6858000" cy="5630756"/>
          </a:xfrm>
          <a:prstGeom prst="rect">
            <a:avLst/>
          </a:prstGeom>
        </p:spPr>
      </p:pic>
    </p:spTree>
    <p:extLst>
      <p:ext uri="{BB962C8B-B14F-4D97-AF65-F5344CB8AC3E}">
        <p14:creationId xmlns:p14="http://schemas.microsoft.com/office/powerpoint/2010/main" val="28599097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3652894" y="3244333"/>
            <a:ext cx="5565534" cy="461665"/>
          </a:xfrm>
          <a:prstGeom prst="rect">
            <a:avLst/>
          </a:prstGeom>
        </p:spPr>
        <p:txBody>
          <a:bodyPr wrap="square">
            <a:spAutoFit/>
          </a:bodyPr>
          <a:lstStyle/>
          <a:p>
            <a:r>
              <a:rPr lang="en-US" sz="2400" dirty="0" err="1" smtClean="0">
                <a:latin typeface="Times New Roman" panose="02020603050405020304" pitchFamily="18" charset="0"/>
                <a:ea typeface="Calibri" panose="020F0502020204030204" pitchFamily="34" charset="0"/>
              </a:rPr>
              <a:t>sklearn.neighbors.KNeighborsClassifier</a:t>
            </a:r>
            <a:endParaRPr lang="en-US" sz="2400" dirty="0"/>
          </a:p>
        </p:txBody>
      </p:sp>
    </p:spTree>
    <p:extLst>
      <p:ext uri="{BB962C8B-B14F-4D97-AF65-F5344CB8AC3E}">
        <p14:creationId xmlns:p14="http://schemas.microsoft.com/office/powerpoint/2010/main" val="14339561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Deep </a:t>
            </a:r>
            <a:r>
              <a:rPr lang="en-US" b="1" dirty="0" smtClean="0"/>
              <a:t>Learning Applications</a:t>
            </a:r>
            <a:endParaRPr lang="en-US" b="1" dirty="0"/>
          </a:p>
        </p:txBody>
      </p:sp>
      <p:sp>
        <p:nvSpPr>
          <p:cNvPr id="21" name="Freeform 20"/>
          <p:cNvSpPr/>
          <p:nvPr/>
        </p:nvSpPr>
        <p:spPr>
          <a:xfrm>
            <a:off x="134471" y="2019996"/>
            <a:ext cx="2963861" cy="554801"/>
          </a:xfrm>
          <a:custGeom>
            <a:avLst/>
            <a:gdLst>
              <a:gd name="connsiteX0" fmla="*/ 0 w 2963861"/>
              <a:gd name="connsiteY0" fmla="*/ 0 h 554799"/>
              <a:gd name="connsiteX1" fmla="*/ 2686462 w 2963861"/>
              <a:gd name="connsiteY1" fmla="*/ 0 h 554799"/>
              <a:gd name="connsiteX2" fmla="*/ 2963861 w 2963861"/>
              <a:gd name="connsiteY2" fmla="*/ 277400 h 554799"/>
              <a:gd name="connsiteX3" fmla="*/ 2686462 w 2963861"/>
              <a:gd name="connsiteY3" fmla="*/ 554799 h 554799"/>
              <a:gd name="connsiteX4" fmla="*/ 0 w 2963861"/>
              <a:gd name="connsiteY4" fmla="*/ 554799 h 554799"/>
              <a:gd name="connsiteX5" fmla="*/ 0 w 2963861"/>
              <a:gd name="connsiteY5" fmla="*/ 0 h 55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3861" h="554799">
                <a:moveTo>
                  <a:pt x="2963861" y="554798"/>
                </a:moveTo>
                <a:lnTo>
                  <a:pt x="277399" y="554798"/>
                </a:lnTo>
                <a:lnTo>
                  <a:pt x="0" y="277399"/>
                </a:lnTo>
                <a:lnTo>
                  <a:pt x="277399" y="1"/>
                </a:lnTo>
                <a:lnTo>
                  <a:pt x="2963861" y="1"/>
                </a:lnTo>
                <a:lnTo>
                  <a:pt x="2963861" y="554798"/>
                </a:lnTo>
                <a:close/>
              </a:path>
            </a:pathLst>
          </a:custGeom>
          <a:solidFill>
            <a:srgbClr val="FF5D5D"/>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383351" tIns="95251" rIns="177800" bIns="95251" numCol="1" spcCol="1270" anchor="ctr" anchorCtr="0">
            <a:noAutofit/>
          </a:bodyPr>
          <a:lstStyle/>
          <a:p>
            <a:pPr lvl="0" algn="ctr" defTabSz="1111250">
              <a:lnSpc>
                <a:spcPct val="90000"/>
              </a:lnSpc>
              <a:spcBef>
                <a:spcPct val="0"/>
              </a:spcBef>
              <a:spcAft>
                <a:spcPct val="35000"/>
              </a:spcAft>
            </a:pPr>
            <a:r>
              <a:rPr lang="en-US" sz="2500" kern="1200" dirty="0" smtClean="0"/>
              <a:t>Classification</a:t>
            </a:r>
            <a:endParaRPr lang="en-US" sz="2500" kern="1200" dirty="0"/>
          </a:p>
        </p:txBody>
      </p:sp>
      <p:grpSp>
        <p:nvGrpSpPr>
          <p:cNvPr id="15" name="Group 14"/>
          <p:cNvGrpSpPr/>
          <p:nvPr/>
        </p:nvGrpSpPr>
        <p:grpSpPr>
          <a:xfrm>
            <a:off x="3352800" y="1885525"/>
            <a:ext cx="8760054" cy="4421378"/>
            <a:chOff x="-1047334" y="1338977"/>
            <a:chExt cx="9529482" cy="5111361"/>
          </a:xfrm>
        </p:grpSpPr>
        <p:grpSp>
          <p:nvGrpSpPr>
            <p:cNvPr id="14" name="Group 13"/>
            <p:cNvGrpSpPr/>
            <p:nvPr/>
          </p:nvGrpSpPr>
          <p:grpSpPr>
            <a:xfrm>
              <a:off x="-1047334" y="1338977"/>
              <a:ext cx="9529482" cy="5111361"/>
              <a:chOff x="-1047334" y="1338977"/>
              <a:chExt cx="9529482" cy="5111361"/>
            </a:xfrm>
          </p:grpSpPr>
          <p:pic>
            <p:nvPicPr>
              <p:cNvPr id="4" name="Picture 3"/>
              <p:cNvPicPr>
                <a:picLocks noChangeAspect="1"/>
              </p:cNvPicPr>
              <p:nvPr/>
            </p:nvPicPr>
            <p:blipFill rotWithShape="1">
              <a:blip r:embed="rId2"/>
              <a:srcRect l="19298" t="15669" r="1890" b="9179"/>
              <a:stretch/>
            </p:blipFill>
            <p:spPr>
              <a:xfrm>
                <a:off x="-1047334" y="1338977"/>
                <a:ext cx="9529481" cy="5111361"/>
              </a:xfrm>
              <a:prstGeom prst="rect">
                <a:avLst/>
              </a:prstGeom>
            </p:spPr>
          </p:pic>
          <p:sp>
            <p:nvSpPr>
              <p:cNvPr id="6" name="Rectangle 5"/>
              <p:cNvSpPr/>
              <p:nvPr/>
            </p:nvSpPr>
            <p:spPr>
              <a:xfrm>
                <a:off x="2142566" y="4063933"/>
                <a:ext cx="6339582" cy="2386405"/>
              </a:xfrm>
              <a:prstGeom prst="rect">
                <a:avLst/>
              </a:prstGeom>
              <a:solidFill>
                <a:srgbClr val="FFFFF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Arrow Connector 7"/>
            <p:cNvCxnSpPr/>
            <p:nvPr/>
          </p:nvCxnSpPr>
          <p:spPr>
            <a:xfrm>
              <a:off x="2563009" y="5195012"/>
              <a:ext cx="3325906" cy="4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flipH="1">
              <a:off x="2772799" y="4594847"/>
              <a:ext cx="3255085" cy="533711"/>
            </a:xfrm>
            <a:prstGeom prst="rect">
              <a:avLst/>
            </a:prstGeom>
            <a:noFill/>
          </p:spPr>
          <p:txBody>
            <a:bodyPr wrap="square" rtlCol="0">
              <a:spAutoFit/>
            </a:bodyPr>
            <a:lstStyle/>
            <a:p>
              <a:r>
                <a:rPr lang="en-US" sz="2400" b="1" dirty="0" smtClean="0"/>
                <a:t>Image classification</a:t>
              </a:r>
              <a:endParaRPr lang="en-US" sz="2400" b="1" dirty="0"/>
            </a:p>
          </p:txBody>
        </p:sp>
        <p:sp>
          <p:nvSpPr>
            <p:cNvPr id="10" name="TextBox 9"/>
            <p:cNvSpPr txBox="1"/>
            <p:nvPr/>
          </p:nvSpPr>
          <p:spPr>
            <a:xfrm>
              <a:off x="6373974" y="2374235"/>
              <a:ext cx="2108173" cy="830997"/>
            </a:xfrm>
            <a:prstGeom prst="rect">
              <a:avLst/>
            </a:prstGeom>
            <a:noFill/>
          </p:spPr>
          <p:txBody>
            <a:bodyPr wrap="square" rtlCol="0">
              <a:spAutoFit/>
            </a:bodyPr>
            <a:lstStyle/>
            <a:p>
              <a:r>
                <a:rPr lang="en-US" sz="2400" b="1" dirty="0" smtClean="0">
                  <a:solidFill>
                    <a:srgbClr val="FF0000"/>
                  </a:solidFill>
                </a:rPr>
                <a:t>What the computer sees</a:t>
              </a:r>
              <a:endParaRPr lang="en-US" sz="2400" b="1" dirty="0">
                <a:solidFill>
                  <a:srgbClr val="FF0000"/>
                </a:solidFill>
              </a:endParaRPr>
            </a:p>
          </p:txBody>
        </p:sp>
        <p:sp>
          <p:nvSpPr>
            <p:cNvPr id="5" name="TextBox 4"/>
            <p:cNvSpPr txBox="1"/>
            <p:nvPr/>
          </p:nvSpPr>
          <p:spPr>
            <a:xfrm>
              <a:off x="6227068" y="4714672"/>
              <a:ext cx="1916925" cy="960679"/>
            </a:xfrm>
            <a:prstGeom prst="rect">
              <a:avLst/>
            </a:prstGeom>
            <a:noFill/>
          </p:spPr>
          <p:txBody>
            <a:bodyPr wrap="none" rtlCol="0">
              <a:spAutoFit/>
            </a:bodyPr>
            <a:lstStyle/>
            <a:p>
              <a:r>
                <a:rPr lang="en-US" sz="2400" b="1" dirty="0" smtClean="0"/>
                <a:t>82% cat</a:t>
              </a:r>
            </a:p>
            <a:p>
              <a:r>
                <a:rPr lang="en-US" sz="2400" b="1" dirty="0" smtClean="0"/>
                <a:t>18% non-cat</a:t>
              </a:r>
            </a:p>
          </p:txBody>
        </p:sp>
      </p:grpSp>
    </p:spTree>
    <p:extLst>
      <p:ext uri="{BB962C8B-B14F-4D97-AF65-F5344CB8AC3E}">
        <p14:creationId xmlns:p14="http://schemas.microsoft.com/office/powerpoint/2010/main" val="19885995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pic>
        <p:nvPicPr>
          <p:cNvPr id="2050" name="Picture 2" descr="Image result for blood press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466" y="1368838"/>
            <a:ext cx="7587157" cy="42677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37280" y="6019800"/>
            <a:ext cx="10317440" cy="523220"/>
          </a:xfrm>
          <a:prstGeom prst="rect">
            <a:avLst/>
          </a:prstGeom>
          <a:noFill/>
        </p:spPr>
        <p:txBody>
          <a:bodyPr wrap="none" rtlCol="0">
            <a:spAutoFit/>
          </a:bodyPr>
          <a:lstStyle/>
          <a:p>
            <a:r>
              <a:rPr lang="en-US" sz="2800" dirty="0" smtClean="0">
                <a:solidFill>
                  <a:srgbClr val="0070C0"/>
                </a:solidFill>
              </a:rPr>
              <a:t>Applicable in some settings ( especially if the data is low-dimensional)</a:t>
            </a:r>
            <a:endParaRPr lang="en-US" sz="2800" dirty="0">
              <a:solidFill>
                <a:srgbClr val="0070C0"/>
              </a:solidFill>
            </a:endParaRPr>
          </a:p>
        </p:txBody>
      </p:sp>
    </p:spTree>
    <p:extLst>
      <p:ext uri="{BB962C8B-B14F-4D97-AF65-F5344CB8AC3E}">
        <p14:creationId xmlns:p14="http://schemas.microsoft.com/office/powerpoint/2010/main" val="840742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lstStyle/>
          <a:p>
            <a:r>
              <a:rPr lang="en-US" dirty="0" smtClean="0"/>
              <a:t>Classify the MNIST dataset</a:t>
            </a:r>
            <a:endParaRPr lang="en-US" dirty="0"/>
          </a:p>
        </p:txBody>
      </p:sp>
    </p:spTree>
    <p:extLst>
      <p:ext uri="{BB962C8B-B14F-4D97-AF65-F5344CB8AC3E}">
        <p14:creationId xmlns:p14="http://schemas.microsoft.com/office/powerpoint/2010/main" val="8156617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Binary Classification</a:t>
            </a:r>
            <a:endParaRPr lang="en-US" b="1" dirty="0"/>
          </a:p>
        </p:txBody>
      </p:sp>
      <p:sp>
        <p:nvSpPr>
          <p:cNvPr id="3" name="Content Placeholder 2"/>
          <p:cNvSpPr>
            <a:spLocks noGrp="1"/>
          </p:cNvSpPr>
          <p:nvPr>
            <p:ph idx="1"/>
          </p:nvPr>
        </p:nvSpPr>
        <p:spPr/>
        <p:txBody>
          <a:bodyPr/>
          <a:lstStyle/>
          <a:p>
            <a:endParaRPr lang="en-US" dirty="0"/>
          </a:p>
        </p:txBody>
      </p:sp>
      <p:pic>
        <p:nvPicPr>
          <p:cNvPr id="9" name="Picture 8"/>
          <p:cNvPicPr>
            <a:picLocks noChangeAspect="1"/>
          </p:cNvPicPr>
          <p:nvPr/>
        </p:nvPicPr>
        <p:blipFill>
          <a:blip r:embed="rId3"/>
          <a:stretch>
            <a:fillRect/>
          </a:stretch>
        </p:blipFill>
        <p:spPr>
          <a:xfrm>
            <a:off x="6881126" y="3856326"/>
            <a:ext cx="4527880" cy="2673606"/>
          </a:xfrm>
          <a:prstGeom prst="rect">
            <a:avLst/>
          </a:prstGeom>
        </p:spPr>
      </p:pic>
      <p:grpSp>
        <p:nvGrpSpPr>
          <p:cNvPr id="18" name="Group 17"/>
          <p:cNvGrpSpPr/>
          <p:nvPr/>
        </p:nvGrpSpPr>
        <p:grpSpPr>
          <a:xfrm>
            <a:off x="81700" y="1890522"/>
            <a:ext cx="6724454" cy="4421378"/>
            <a:chOff x="-1047333" y="1338977"/>
            <a:chExt cx="7315088" cy="5111361"/>
          </a:xfrm>
        </p:grpSpPr>
        <p:grpSp>
          <p:nvGrpSpPr>
            <p:cNvPr id="19" name="Group 18"/>
            <p:cNvGrpSpPr/>
            <p:nvPr/>
          </p:nvGrpSpPr>
          <p:grpSpPr>
            <a:xfrm>
              <a:off x="-1047333" y="1338977"/>
              <a:ext cx="7315088" cy="5111361"/>
              <a:chOff x="-1047333" y="1338977"/>
              <a:chExt cx="7315088" cy="5111361"/>
            </a:xfrm>
          </p:grpSpPr>
          <p:pic>
            <p:nvPicPr>
              <p:cNvPr id="24" name="Picture 23"/>
              <p:cNvPicPr>
                <a:picLocks noChangeAspect="1"/>
              </p:cNvPicPr>
              <p:nvPr/>
            </p:nvPicPr>
            <p:blipFill rotWithShape="1">
              <a:blip r:embed="rId4"/>
              <a:srcRect l="19298" t="15669" r="20204" b="9179"/>
              <a:stretch/>
            </p:blipFill>
            <p:spPr>
              <a:xfrm>
                <a:off x="-1047333" y="1338977"/>
                <a:ext cx="7315088" cy="5111361"/>
              </a:xfrm>
              <a:prstGeom prst="rect">
                <a:avLst/>
              </a:prstGeom>
            </p:spPr>
          </p:pic>
          <p:sp>
            <p:nvSpPr>
              <p:cNvPr id="25" name="Rectangle 24"/>
              <p:cNvSpPr/>
              <p:nvPr/>
            </p:nvSpPr>
            <p:spPr>
              <a:xfrm>
                <a:off x="2142566" y="4063933"/>
                <a:ext cx="4094422" cy="2386405"/>
              </a:xfrm>
              <a:prstGeom prst="rect">
                <a:avLst/>
              </a:prstGeom>
              <a:solidFill>
                <a:srgbClr val="FFFFF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p:cNvSpPr txBox="1"/>
            <p:nvPr/>
          </p:nvSpPr>
          <p:spPr>
            <a:xfrm>
              <a:off x="2821557" y="4063933"/>
              <a:ext cx="2108173" cy="830997"/>
            </a:xfrm>
            <a:prstGeom prst="rect">
              <a:avLst/>
            </a:prstGeom>
            <a:noFill/>
          </p:spPr>
          <p:txBody>
            <a:bodyPr wrap="square" rtlCol="0">
              <a:spAutoFit/>
            </a:bodyPr>
            <a:lstStyle/>
            <a:p>
              <a:r>
                <a:rPr lang="en-US" sz="2400" b="1" dirty="0" smtClean="0">
                  <a:solidFill>
                    <a:srgbClr val="FF0000"/>
                  </a:solidFill>
                </a:rPr>
                <a:t>What the computer sees</a:t>
              </a:r>
              <a:endParaRPr lang="en-US" sz="2400" b="1" dirty="0">
                <a:solidFill>
                  <a:srgbClr val="FF0000"/>
                </a:solidFill>
              </a:endParaRPr>
            </a:p>
          </p:txBody>
        </p:sp>
      </p:grpSp>
      <p:sp>
        <p:nvSpPr>
          <p:cNvPr id="4" name="TextBox 3"/>
          <p:cNvSpPr txBox="1"/>
          <p:nvPr/>
        </p:nvSpPr>
        <p:spPr>
          <a:xfrm>
            <a:off x="7373115" y="1890522"/>
            <a:ext cx="4035891" cy="1938992"/>
          </a:xfrm>
          <a:prstGeom prst="rect">
            <a:avLst/>
          </a:prstGeom>
          <a:noFill/>
        </p:spPr>
        <p:txBody>
          <a:bodyPr wrap="square" rtlCol="0">
            <a:spAutoFit/>
          </a:bodyPr>
          <a:lstStyle/>
          <a:p>
            <a:r>
              <a:rPr lang="en-US" sz="2400" dirty="0" smtClean="0"/>
              <a:t>An image is just a big grid of numbers between [0,255]:</a:t>
            </a:r>
          </a:p>
          <a:p>
            <a:endParaRPr lang="en-US" sz="2400" dirty="0"/>
          </a:p>
          <a:p>
            <a:r>
              <a:rPr lang="en-US" sz="2400" dirty="0" smtClean="0"/>
              <a:t>e.g., 900 x 600 x 3 (3 channels RGB)</a:t>
            </a:r>
            <a:endParaRPr lang="en-US" sz="2400" dirty="0"/>
          </a:p>
        </p:txBody>
      </p:sp>
    </p:spTree>
    <p:extLst>
      <p:ext uri="{BB962C8B-B14F-4D97-AF65-F5344CB8AC3E}">
        <p14:creationId xmlns:p14="http://schemas.microsoft.com/office/powerpoint/2010/main" val="28926816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Pixel intensity</a:t>
            </a:r>
            <a:endParaRPr lang="en-US" dirty="0"/>
          </a:p>
        </p:txBody>
      </p:sp>
      <p:sp>
        <p:nvSpPr>
          <p:cNvPr id="3" name="Content Placeholder 2"/>
          <p:cNvSpPr>
            <a:spLocks noGrp="1"/>
          </p:cNvSpPr>
          <p:nvPr>
            <p:ph idx="1"/>
          </p:nvPr>
        </p:nvSpPr>
        <p:spPr/>
        <p:txBody>
          <a:bodyPr/>
          <a:lstStyle/>
          <a:p>
            <a:endParaRPr lang="en-US"/>
          </a:p>
        </p:txBody>
      </p:sp>
      <p:pic>
        <p:nvPicPr>
          <p:cNvPr id="2050" name="Picture 2" descr="https://www.whydomath.org/node/wavlets/images/imagebasicslowerlef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528" y="1379665"/>
            <a:ext cx="5256397" cy="52432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315075" y="2201069"/>
            <a:ext cx="5038725" cy="3600450"/>
          </a:xfrm>
          <a:prstGeom prst="rect">
            <a:avLst/>
          </a:prstGeom>
        </p:spPr>
      </p:pic>
    </p:spTree>
    <p:extLst>
      <p:ext uri="{BB962C8B-B14F-4D97-AF65-F5344CB8AC3E}">
        <p14:creationId xmlns:p14="http://schemas.microsoft.com/office/powerpoint/2010/main" val="13124534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Challenges</a:t>
            </a:r>
            <a:endParaRPr lang="en-US" b="1"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1281" t="26467" r="11539" b="23163"/>
          <a:stretch/>
        </p:blipFill>
        <p:spPr>
          <a:xfrm>
            <a:off x="0" y="1690688"/>
            <a:ext cx="12206217" cy="4481020"/>
          </a:xfrm>
          <a:prstGeom prst="rect">
            <a:avLst/>
          </a:prstGeom>
        </p:spPr>
      </p:pic>
    </p:spTree>
    <p:extLst>
      <p:ext uri="{BB962C8B-B14F-4D97-AF65-F5344CB8AC3E}">
        <p14:creationId xmlns:p14="http://schemas.microsoft.com/office/powerpoint/2010/main" val="888861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Attempts have been made</a:t>
            </a:r>
            <a:endParaRPr lang="en-US" b="1"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28167" t="30444" r="11167" b="29704"/>
          <a:stretch/>
        </p:blipFill>
        <p:spPr>
          <a:xfrm>
            <a:off x="548640" y="1951514"/>
            <a:ext cx="11094720" cy="4099560"/>
          </a:xfrm>
          <a:prstGeom prst="rect">
            <a:avLst/>
          </a:prstGeom>
        </p:spPr>
      </p:pic>
      <p:sp>
        <p:nvSpPr>
          <p:cNvPr id="5" name="TextBox 4"/>
          <p:cNvSpPr txBox="1"/>
          <p:nvPr/>
        </p:nvSpPr>
        <p:spPr>
          <a:xfrm flipH="1">
            <a:off x="746758" y="6311900"/>
            <a:ext cx="4023361" cy="369332"/>
          </a:xfrm>
          <a:prstGeom prst="rect">
            <a:avLst/>
          </a:prstGeom>
          <a:noFill/>
        </p:spPr>
        <p:txBody>
          <a:bodyPr wrap="square" rtlCol="0">
            <a:spAutoFit/>
          </a:bodyPr>
          <a:lstStyle/>
          <a:p>
            <a:r>
              <a:rPr lang="en-US" dirty="0" err="1" smtClean="0"/>
              <a:t>Fei-Fei</a:t>
            </a:r>
            <a:r>
              <a:rPr lang="en-US" dirty="0" smtClean="0"/>
              <a:t> Li et al. (cs231n.Stanford.edu)</a:t>
            </a:r>
            <a:endParaRPr lang="en-US" dirty="0"/>
          </a:p>
        </p:txBody>
      </p:sp>
    </p:spTree>
    <p:extLst>
      <p:ext uri="{BB962C8B-B14F-4D97-AF65-F5344CB8AC3E}">
        <p14:creationId xmlns:p14="http://schemas.microsoft.com/office/powerpoint/2010/main" val="12185685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smtClean="0"/>
              <a:t>Data-driven approach</a:t>
            </a:r>
            <a:endParaRPr lang="en-US" b="1" dirty="0"/>
          </a:p>
        </p:txBody>
      </p:sp>
      <p:sp>
        <p:nvSpPr>
          <p:cNvPr id="3" name="Content Placeholder 2"/>
          <p:cNvSpPr>
            <a:spLocks noGrp="1"/>
          </p:cNvSpPr>
          <p:nvPr>
            <p:ph idx="1"/>
          </p:nvPr>
        </p:nvSpPr>
        <p:spPr>
          <a:xfrm>
            <a:off x="546755" y="1109187"/>
            <a:ext cx="11406433" cy="4351338"/>
          </a:xfrm>
        </p:spPr>
        <p:txBody>
          <a:bodyPr/>
          <a:lstStyle/>
          <a:p>
            <a:r>
              <a:rPr lang="en-US" dirty="0"/>
              <a:t>W</a:t>
            </a:r>
            <a:r>
              <a:rPr lang="en-US" dirty="0" smtClean="0"/>
              <a:t>e’re </a:t>
            </a:r>
            <a:r>
              <a:rPr lang="en-US" dirty="0"/>
              <a:t>going to provide the computer with many examples of each class and then develop learning algorithms that look at these examples and learn about the visual appearance of each class.</a:t>
            </a:r>
          </a:p>
        </p:txBody>
      </p:sp>
      <p:pic>
        <p:nvPicPr>
          <p:cNvPr id="4" name="Picture 3"/>
          <p:cNvPicPr>
            <a:picLocks noChangeAspect="1"/>
          </p:cNvPicPr>
          <p:nvPr/>
        </p:nvPicPr>
        <p:blipFill rotWithShape="1">
          <a:blip r:embed="rId2"/>
          <a:srcRect l="12000" t="20222" r="12833" b="19037"/>
          <a:stretch/>
        </p:blipFill>
        <p:spPr>
          <a:xfrm>
            <a:off x="2139885" y="2427718"/>
            <a:ext cx="9051302" cy="4114229"/>
          </a:xfrm>
          <a:prstGeom prst="rect">
            <a:avLst/>
          </a:prstGeom>
        </p:spPr>
      </p:pic>
    </p:spTree>
    <p:extLst>
      <p:ext uri="{BB962C8B-B14F-4D97-AF65-F5344CB8AC3E}">
        <p14:creationId xmlns:p14="http://schemas.microsoft.com/office/powerpoint/2010/main" val="39214586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28203</TotalTime>
  <Words>615</Words>
  <Application>Microsoft Office PowerPoint</Application>
  <PresentationFormat>Widescreen</PresentationFormat>
  <Paragraphs>135</Paragraphs>
  <Slides>41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Bell MT</vt:lpstr>
      <vt:lpstr>Calibri</vt:lpstr>
      <vt:lpstr>Calibri Light</vt:lpstr>
      <vt:lpstr>Cambria Math</vt:lpstr>
      <vt:lpstr>Times New Roman</vt:lpstr>
      <vt:lpstr>Office Theme</vt:lpstr>
      <vt:lpstr>AI in Healthcare: Lecture 2</vt:lpstr>
      <vt:lpstr>Why is Deep Learning taking off</vt:lpstr>
      <vt:lpstr>Reminder: Computer Vision</vt:lpstr>
      <vt:lpstr>Deep Learning Applications</vt:lpstr>
      <vt:lpstr>Binary Classification</vt:lpstr>
      <vt:lpstr>Pixel intensity</vt:lpstr>
      <vt:lpstr>Challenges</vt:lpstr>
      <vt:lpstr>Attempts have been made</vt:lpstr>
      <vt:lpstr>Data-driven approach</vt:lpstr>
      <vt:lpstr>Data-driven approach</vt:lpstr>
      <vt:lpstr>Supervised vs. Unsupervised Learning</vt:lpstr>
      <vt:lpstr>Supervised vs. Unsupervised Learning</vt:lpstr>
      <vt:lpstr>PowerPoint Presentation</vt:lpstr>
      <vt:lpstr>Supervised Learning</vt:lpstr>
      <vt:lpstr>Unsupervised Learning</vt:lpstr>
      <vt:lpstr>Training and Testing in Supervised Learning</vt:lpstr>
      <vt:lpstr>Training and Testing in Supervised Learning</vt:lpstr>
      <vt:lpstr>Supervised Classification</vt:lpstr>
      <vt:lpstr>Binary Classification</vt:lpstr>
      <vt:lpstr>Binary Classification</vt:lpstr>
      <vt:lpstr>Multi-class Classifier</vt:lpstr>
      <vt:lpstr>Nearest Neighbor</vt:lpstr>
      <vt:lpstr>First classifier: Nearest Neighbor</vt:lpstr>
      <vt:lpstr>Example Dataset: CIFAR10</vt:lpstr>
      <vt:lpstr>Distance Metric to compare images</vt:lpstr>
      <vt:lpstr>PowerPoint Presentation</vt:lpstr>
      <vt:lpstr>Nearest Neighbor Classifier</vt:lpstr>
      <vt:lpstr>Nearest Neighbor Classifier</vt:lpstr>
      <vt:lpstr>PowerPoint Presentation</vt:lpstr>
      <vt:lpstr>PowerPoint Presentation</vt:lpstr>
      <vt:lpstr>Prediction</vt:lpstr>
      <vt:lpstr>PowerPoint Presentation</vt:lpstr>
      <vt:lpstr>K-Nearest Neighbors (KNN)</vt:lpstr>
      <vt:lpstr>PowerPoint Presentation</vt:lpstr>
      <vt:lpstr>Setting hyperparameters</vt:lpstr>
      <vt:lpstr>Setting hyperparameters</vt:lpstr>
      <vt:lpstr>Pros and Cons</vt:lpstr>
      <vt:lpstr>PowerPoint Presentation</vt:lpstr>
      <vt:lpstr>PowerPoint Presentation</vt:lpstr>
      <vt:lpstr>Assignment</vt:lpstr>
      <vt:lpstr>Assignment</vt:lpstr>
    </vt:vector>
  </TitlesOfParts>
  <Company>Razer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Lua Ngo</dc:creator>
  <cp:lastModifiedBy>Lua Ngo</cp:lastModifiedBy>
  <cp:revision>156</cp:revision>
  <cp:lastPrinted>2022-09-19T04:17:58Z</cp:lastPrinted>
  <dcterms:created xsi:type="dcterms:W3CDTF">2020-12-04T04:11:50Z</dcterms:created>
  <dcterms:modified xsi:type="dcterms:W3CDTF">2023-02-07T02:23:54Z</dcterms:modified>
</cp:coreProperties>
</file>